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60" r:id="rId3"/>
    <p:sldId id="284" r:id="rId4"/>
    <p:sldId id="283" r:id="rId5"/>
    <p:sldId id="266" r:id="rId6"/>
    <p:sldId id="285" r:id="rId7"/>
    <p:sldId id="286" r:id="rId8"/>
    <p:sldId id="304" r:id="rId9"/>
    <p:sldId id="313" r:id="rId10"/>
    <p:sldId id="314" r:id="rId11"/>
    <p:sldId id="315" r:id="rId12"/>
    <p:sldId id="316" r:id="rId13"/>
    <p:sldId id="317" r:id="rId14"/>
    <p:sldId id="318" r:id="rId15"/>
    <p:sldId id="303" r:id="rId16"/>
    <p:sldId id="320" r:id="rId17"/>
    <p:sldId id="319" r:id="rId18"/>
    <p:sldId id="299" r:id="rId19"/>
    <p:sldId id="306" r:id="rId20"/>
    <p:sldId id="307" r:id="rId21"/>
    <p:sldId id="308" r:id="rId22"/>
    <p:sldId id="309" r:id="rId23"/>
    <p:sldId id="305" r:id="rId24"/>
    <p:sldId id="321" r:id="rId25"/>
    <p:sldId id="287" r:id="rId26"/>
    <p:sldId id="292" r:id="rId27"/>
    <p:sldId id="298" r:id="rId28"/>
    <p:sldId id="322" r:id="rId29"/>
    <p:sldId id="310" r:id="rId30"/>
    <p:sldId id="311" r:id="rId31"/>
    <p:sldId id="323" r:id="rId32"/>
    <p:sldId id="312" r:id="rId33"/>
    <p:sldId id="279" r:id="rId34"/>
    <p:sldId id="262" r:id="rId35"/>
    <p:sldId id="296" r:id="rId36"/>
    <p:sldId id="275" r:id="rId37"/>
    <p:sldId id="263" r:id="rId38"/>
    <p:sldId id="282" r:id="rId39"/>
    <p:sldId id="276" r:id="rId40"/>
    <p:sldId id="293" r:id="rId41"/>
    <p:sldId id="295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6" autoAdjust="0"/>
    <p:restoredTop sz="81304" autoAdjust="0"/>
  </p:normalViewPr>
  <p:slideViewPr>
    <p:cSldViewPr snapToGrid="0" snapToObjects="1">
      <p:cViewPr>
        <p:scale>
          <a:sx n="100" d="100"/>
          <a:sy n="100" d="100"/>
        </p:scale>
        <p:origin x="-98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CB9A-7C01-354B-9CF8-57F55E3596D1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63B2-A8EF-D243-BA95-EC587806E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0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AAB64-D38D-C241-B98A-7D919C3571ED}" type="datetimeFigureOut">
              <a:rPr lang="en-US" smtClean="0"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3986-6A27-3F4A-810E-2FA63B96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 networks with control over physical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unique shape, layout, heating, ventilation, air conditioning, lighting and electrical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6CA2A-6281-E540-800B-DCF3817C9E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Personalized microclimate</a:t>
            </a:r>
            <a:r>
              <a:rPr lang="en-US" baseline="0" dirty="0" smtClean="0"/>
              <a:t>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VAV = Variable Air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level at with existing application operate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Functional components, interfaces, concerns.</a:t>
            </a:r>
          </a:p>
          <a:p>
            <a:endParaRPr lang="en-US" dirty="0" smtClean="0"/>
          </a:p>
          <a:p>
            <a:r>
              <a:rPr lang="en-US" dirty="0" smtClean="0"/>
              <a:t>Also the decomposition</a:t>
            </a:r>
            <a:r>
              <a:rPr lang="en-US" baseline="0" dirty="0" smtClean="0"/>
              <a:t> onto hardware is important – the transaction manager needs to be in the building, for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the work on</a:t>
            </a:r>
            <a:r>
              <a:rPr lang="en-US" baseline="0" dirty="0" smtClean="0"/>
              <a:t> SDNs/constraint checking/policy enforcement seems relevant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Capture Functional, spatial relationships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Driver instance, Objects, Domain</a:t>
            </a:r>
          </a:p>
          <a:p>
            <a:r>
              <a:rPr lang="en-US" dirty="0" smtClean="0"/>
              <a:t>Names, tags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6CA2A-6281-E540-800B-DCF3817C9E9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1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HPL = Hardware Presentation Layer = </a:t>
            </a:r>
            <a:r>
              <a:rPr lang="en-US" dirty="0" err="1" smtClean="0"/>
              <a:t>sMAP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Decomposition</a:t>
            </a:r>
            <a:r>
              <a:rPr lang="en-US" baseline="0" dirty="0" smtClean="0"/>
              <a:t> onto hardware is important – the transaction manager needs to be in the building, for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ETL = Extract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3986-6A27-3F4A-810E-2FA63B960A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HPL = Hardware Presentation Layer = </a:t>
            </a:r>
            <a:r>
              <a:rPr lang="en-US" dirty="0" err="1" smtClean="0"/>
              <a:t>sMAP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Decomposition</a:t>
            </a:r>
            <a:r>
              <a:rPr lang="en-US" baseline="0" dirty="0" smtClean="0"/>
              <a:t> onto hardware is important – the transaction manager needs to be in the building, for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HPL = Hardware Presentation Layer = </a:t>
            </a:r>
            <a:r>
              <a:rPr lang="en-US" dirty="0" err="1" smtClean="0"/>
              <a:t>sMAP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Decomposition</a:t>
            </a:r>
            <a:r>
              <a:rPr lang="en-US" baseline="0" dirty="0" smtClean="0"/>
              <a:t> onto hardware is important – the transaction manager needs to be in the building, for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0855-18C5-5E4A-AD31-13EF32AE79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3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6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7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4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3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29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5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B1CC-8618-E74A-A652-D9F915B1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30996"/>
            <a:ext cx="2133600" cy="180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30995"/>
            <a:ext cx="2895600" cy="171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30994"/>
            <a:ext cx="1485900" cy="171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39100" y="6356350"/>
            <a:ext cx="1104900" cy="4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84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 "/>
          <a:ea typeface="+mj-ea"/>
          <a:cs typeface="Helvetica 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microsoft.com/office/2007/relationships/hdphoto" Target="../media/hdphoto1.wdp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smap.cs.berkeley.ed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73626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BOSS: Building Operating System Services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197" y="3290364"/>
            <a:ext cx="8371875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Stephen Dawson-Haggerty</a:t>
            </a:r>
            <a:r>
              <a:rPr lang="en-US" sz="2400" dirty="0"/>
              <a:t>, </a:t>
            </a:r>
            <a:r>
              <a:rPr lang="en-US" sz="2400" dirty="0" smtClean="0"/>
              <a:t>Andrew </a:t>
            </a:r>
            <a:r>
              <a:rPr lang="en-US" sz="2400" dirty="0" err="1" smtClean="0"/>
              <a:t>Krioukov</a:t>
            </a:r>
            <a:r>
              <a:rPr lang="en-US" sz="2400" dirty="0" smtClean="0"/>
              <a:t>, Jay </a:t>
            </a:r>
            <a:r>
              <a:rPr lang="en-US" sz="2400" dirty="0" err="1" smtClean="0"/>
              <a:t>Taneja</a:t>
            </a:r>
            <a:r>
              <a:rPr lang="en-US" sz="2400" dirty="0" smtClean="0"/>
              <a:t>, </a:t>
            </a:r>
            <a:r>
              <a:rPr lang="en-US" sz="2400" dirty="0" err="1" smtClean="0"/>
              <a:t>Sagar</a:t>
            </a:r>
            <a:r>
              <a:rPr lang="en-US" sz="2400" dirty="0" smtClean="0"/>
              <a:t> </a:t>
            </a:r>
            <a:r>
              <a:rPr lang="en-US" sz="2400" dirty="0" err="1" smtClean="0"/>
              <a:t>Karandikar</a:t>
            </a:r>
            <a:r>
              <a:rPr lang="en-US" sz="2400" dirty="0" smtClean="0"/>
              <a:t>, Gabe </a:t>
            </a:r>
            <a:r>
              <a:rPr lang="en-US" sz="2400" dirty="0" err="1" smtClean="0"/>
              <a:t>Fierro</a:t>
            </a:r>
            <a:r>
              <a:rPr lang="en-US" sz="2400" dirty="0" smtClean="0"/>
              <a:t>, Nikita </a:t>
            </a:r>
            <a:r>
              <a:rPr lang="en-US" sz="2400" dirty="0" err="1" smtClean="0"/>
              <a:t>Kitaev</a:t>
            </a:r>
            <a:r>
              <a:rPr lang="en-US" sz="2400" dirty="0" smtClean="0"/>
              <a:t>, and David Culler</a:t>
            </a:r>
          </a:p>
          <a:p>
            <a:r>
              <a:rPr lang="en-US" sz="1600" dirty="0" smtClean="0"/>
              <a:t>Computer Science Division</a:t>
            </a:r>
          </a:p>
          <a:p>
            <a:r>
              <a:rPr lang="en-US" sz="1600" dirty="0" smtClean="0"/>
              <a:t>University of California, Berkeley</a:t>
            </a:r>
          </a:p>
          <a:p>
            <a:r>
              <a:rPr lang="en-US" sz="1600" dirty="0" smtClean="0"/>
              <a:t>© 2013 All rights reserved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5518150"/>
            <a:ext cx="1358900" cy="133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37" y="5201537"/>
            <a:ext cx="2024763" cy="20247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12800" y="1282700"/>
            <a:ext cx="7179082" cy="3184200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Semantic modeling to describe relationship between sensors, actuators, and equipment</a:t>
            </a:r>
          </a:p>
        </p:txBody>
      </p:sp>
    </p:spTree>
    <p:extLst>
      <p:ext uri="{BB962C8B-B14F-4D97-AF65-F5344CB8AC3E}">
        <p14:creationId xmlns:p14="http://schemas.microsoft.com/office/powerpoint/2010/main" val="214269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545424" y="1193800"/>
            <a:ext cx="5334394" cy="2453239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Real-time access to all sensors, and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Historical data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Provides analytical operators for cleaning and processing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67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545424" y="1193800"/>
            <a:ext cx="5334394" cy="2453239"/>
          </a:xfrm>
          <a:prstGeom prst="wedgeRectCallout">
            <a:avLst>
              <a:gd name="adj1" fmla="val 19164"/>
              <a:gd name="adj2" fmla="val 661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Robust and safe interface for external processes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Provides all or nothing, recovery, roll-back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Defines fault domains</a:t>
            </a:r>
          </a:p>
        </p:txBody>
      </p:sp>
    </p:spTree>
    <p:extLst>
      <p:ext uri="{BB962C8B-B14F-4D97-AF65-F5344CB8AC3E}">
        <p14:creationId xmlns:p14="http://schemas.microsoft.com/office/powerpoint/2010/main" val="242065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7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Hardware Presentation Layer (HPL)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4525963"/>
          </a:xfrm>
        </p:spPr>
        <p:txBody>
          <a:bodyPr/>
          <a:lstStyle/>
          <a:p>
            <a:r>
              <a:rPr lang="en-US" dirty="0" smtClean="0"/>
              <a:t>Read and Write the point</a:t>
            </a:r>
          </a:p>
          <a:p>
            <a:r>
              <a:rPr lang="en-US" dirty="0" smtClean="0"/>
              <a:t>Subscribe to changes</a:t>
            </a:r>
          </a:p>
          <a:p>
            <a:r>
              <a:rPr lang="en-US" dirty="0" smtClean="0"/>
              <a:t>Receive periodic notifications about the value</a:t>
            </a:r>
          </a:p>
          <a:p>
            <a:r>
              <a:rPr lang="en-US" dirty="0" smtClean="0"/>
              <a:t>Retrieve and Append metadata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 descr="Screen Shot 2014-04-23 at 6.0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" y="3177540"/>
            <a:ext cx="814324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Hardware Presentation Layer (HPL)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sMAP</a:t>
            </a:r>
            <a:r>
              <a:rPr lang="en-US" dirty="0" smtClean="0"/>
              <a:t> hides complexity and diversity</a:t>
            </a:r>
          </a:p>
          <a:p>
            <a:r>
              <a:rPr lang="en-US" dirty="0" smtClean="0"/>
              <a:t>Everything is a point</a:t>
            </a:r>
          </a:p>
          <a:p>
            <a:r>
              <a:rPr lang="en-US" dirty="0" smtClean="0"/>
              <a:t>Points become time series (streams)</a:t>
            </a:r>
          </a:p>
          <a:p>
            <a:r>
              <a:rPr lang="en-US" dirty="0" smtClean="0"/>
              <a:t>Buffering</a:t>
            </a:r>
          </a:p>
          <a:p>
            <a:r>
              <a:rPr lang="en-US" dirty="0" smtClean="0"/>
              <a:t>Leasing</a:t>
            </a:r>
          </a:p>
          <a:p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Key</a:t>
            </a:r>
            <a:r>
              <a:rPr lang="en-US" dirty="0"/>
              <a:t>-value pairs describes the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Aggregation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41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8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Hardware Abstraction Layer (HAL)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Buildings are custom </a:t>
            </a:r>
            <a:r>
              <a:rPr lang="en-US" i="1" dirty="0" smtClean="0"/>
              <a:t>designed</a:t>
            </a:r>
          </a:p>
          <a:p>
            <a:pPr marL="0" indent="0" algn="ctr">
              <a:buNone/>
            </a:pPr>
            <a:r>
              <a:rPr lang="en-US" i="1" dirty="0" smtClean="0"/>
              <a:t>Challenge: Portability</a:t>
            </a:r>
            <a:endParaRPr lang="en-US" i="1" dirty="0" smtClean="0"/>
          </a:p>
          <a:p>
            <a:pPr marL="0" indent="0" algn="ctr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 descr="Screen shot 2012-10-15 at 11.21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73" y="2705100"/>
            <a:ext cx="6297426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7" r="255" b="14692"/>
          <a:stretch/>
        </p:blipFill>
        <p:spPr>
          <a:xfrm>
            <a:off x="339799" y="1957406"/>
            <a:ext cx="8347001" cy="337420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9" y="0"/>
            <a:ext cx="1545991" cy="17595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1693211" y="1759564"/>
            <a:ext cx="674639" cy="1958011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60095" y="3717575"/>
            <a:ext cx="330705" cy="33070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9700" y="5383429"/>
            <a:ext cx="156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area 450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94" y="232761"/>
            <a:ext cx="339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Hardware Abstraction</a:t>
            </a:r>
          </a:p>
          <a:p>
            <a:r>
              <a:rPr lang="en-US" sz="2000" dirty="0" smtClean="0"/>
              <a:t>Physical 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57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6" y="831458"/>
            <a:ext cx="8230499" cy="53086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04030" y="3307451"/>
            <a:ext cx="1349278" cy="2645961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9856" y="6171684"/>
            <a:ext cx="11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VAV S4-21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94" y="232761"/>
            <a:ext cx="339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Hardware Abstraction</a:t>
            </a:r>
          </a:p>
          <a:p>
            <a:r>
              <a:rPr lang="en-US" sz="2000" dirty="0" smtClean="0"/>
              <a:t>Systems 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185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sd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>
          <a:xfrm>
            <a:off x="0" y="0"/>
            <a:ext cx="918055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5583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96694"/>
            <a:ext cx="23985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Sutardja</a:t>
            </a:r>
            <a:r>
              <a:rPr lang="en-US" sz="2000" dirty="0" smtClean="0"/>
              <a:t>-Dai Hall</a:t>
            </a:r>
          </a:p>
          <a:p>
            <a:r>
              <a:rPr lang="en-US" sz="2000" dirty="0" smtClean="0"/>
              <a:t>UC Berkeley</a:t>
            </a:r>
          </a:p>
          <a:p>
            <a:r>
              <a:rPr lang="en-US" sz="1400" dirty="0" smtClean="0"/>
              <a:t>93,000 sq. ft.</a:t>
            </a:r>
            <a:endParaRPr lang="en-US" sz="1400" dirty="0"/>
          </a:p>
          <a:p>
            <a:r>
              <a:rPr lang="en-US" sz="1400" dirty="0" smtClean="0"/>
              <a:t>with Digital Controls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383680"/>
            <a:ext cx="2667000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73</a:t>
            </a:r>
            <a:r>
              <a:rPr lang="en-US" sz="2000" dirty="0" smtClean="0"/>
              <a:t>% of US electricity is consumed in buildings</a:t>
            </a:r>
          </a:p>
          <a:p>
            <a:r>
              <a:rPr lang="en-US" sz="1600" dirty="0"/>
              <a:t>U.S. Energy Information Administration, 2009</a:t>
            </a:r>
          </a:p>
          <a:p>
            <a:endParaRPr lang="en-US" sz="2000" dirty="0"/>
          </a:p>
          <a:p>
            <a:r>
              <a:rPr lang="en-US" sz="2000" b="1" dirty="0" smtClean="0"/>
              <a:t>2/3</a:t>
            </a:r>
            <a:r>
              <a:rPr lang="en-US" sz="2000" dirty="0" smtClean="0"/>
              <a:t> of building occupants are uncomfortable</a:t>
            </a:r>
          </a:p>
          <a:p>
            <a:r>
              <a:rPr lang="en-US" sz="1600" dirty="0" smtClean="0"/>
              <a:t>UC Berkeley CBE Study of 30,000 occupants</a:t>
            </a:r>
          </a:p>
          <a:p>
            <a:endParaRPr lang="en-US" sz="1400" dirty="0" smtClean="0"/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&gt;70% </a:t>
            </a:r>
            <a:r>
              <a:rPr lang="en-US" sz="2000" dirty="0">
                <a:solidFill>
                  <a:prstClr val="black"/>
                </a:solidFill>
              </a:rPr>
              <a:t>of large buildings have digital </a:t>
            </a:r>
            <a:r>
              <a:rPr lang="en-US" sz="2000" dirty="0" smtClean="0">
                <a:solidFill>
                  <a:prstClr val="black"/>
                </a:solidFill>
              </a:rPr>
              <a:t>controls</a:t>
            </a:r>
            <a:endParaRPr lang="en-US" sz="1400" dirty="0" smtClean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2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94" y="232761"/>
            <a:ext cx="339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Hardware Abstraction</a:t>
            </a:r>
          </a:p>
          <a:p>
            <a:r>
              <a:rPr lang="en-US" sz="2000" dirty="0" smtClean="0"/>
              <a:t>Controls view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75139" y="3377956"/>
            <a:ext cx="5056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SDH.MEC-</a:t>
            </a:r>
            <a:r>
              <a:rPr lang="en-US" sz="2400" dirty="0">
                <a:latin typeface="American Typewriter"/>
                <a:cs typeface="American Typewriter"/>
              </a:rPr>
              <a:t>08.S4-21</a:t>
            </a:r>
            <a:r>
              <a:rPr lang="en-US" sz="2400" dirty="0" smtClean="0">
                <a:latin typeface="American Typewriter"/>
                <a:cs typeface="American Typewriter"/>
              </a:rPr>
              <a:t>:DMPR COMD</a:t>
            </a:r>
          </a:p>
          <a:p>
            <a:r>
              <a:rPr lang="en-US" sz="2400" dirty="0" smtClean="0">
                <a:latin typeface="American Typewriter"/>
                <a:cs typeface="American Typewriter"/>
              </a:rPr>
              <a:t>  device: 220018 instance: 101</a:t>
            </a:r>
          </a:p>
          <a:p>
            <a:endParaRPr lang="en-US" sz="2400" dirty="0">
              <a:latin typeface="American Typewriter"/>
              <a:cs typeface="American Typewriter"/>
            </a:endParaRPr>
          </a:p>
          <a:p>
            <a:r>
              <a:rPr lang="en-US" sz="2400" dirty="0" smtClean="0">
                <a:latin typeface="American Typewriter"/>
                <a:cs typeface="American Typewriter"/>
              </a:rPr>
              <a:t>SDH.MEC-</a:t>
            </a:r>
            <a:r>
              <a:rPr lang="en-US" sz="2400" dirty="0">
                <a:latin typeface="American Typewriter"/>
                <a:cs typeface="American Typewriter"/>
              </a:rPr>
              <a:t>08.S4-21</a:t>
            </a:r>
            <a:r>
              <a:rPr lang="en-US" sz="2400" dirty="0" smtClean="0">
                <a:latin typeface="American Typewriter"/>
                <a:cs typeface="American Typewriter"/>
              </a:rPr>
              <a:t>:VLV COMD</a:t>
            </a:r>
          </a:p>
          <a:p>
            <a:r>
              <a:rPr lang="en-US" sz="2400" dirty="0">
                <a:latin typeface="American Typewriter"/>
                <a:cs typeface="American Typewriter"/>
              </a:rPr>
              <a:t> device: 220018 instance: </a:t>
            </a:r>
            <a:r>
              <a:rPr lang="en-US" sz="2400" dirty="0" smtClean="0">
                <a:latin typeface="American Typewriter"/>
                <a:cs typeface="American Typewriter"/>
              </a:rPr>
              <a:t>102 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88962" y="1534657"/>
            <a:ext cx="576202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8962" y="2150100"/>
            <a:ext cx="576202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28142" y="2718548"/>
            <a:ext cx="1309593" cy="3307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02190" y="1666955"/>
            <a:ext cx="608498" cy="317515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9026" y="161513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00263" y="1666955"/>
            <a:ext cx="489444" cy="3175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203570" y="1787444"/>
            <a:ext cx="79369" cy="7936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82939" y="1682147"/>
            <a:ext cx="93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Damper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553200" y="1534658"/>
            <a:ext cx="0" cy="61544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23702" y="1682147"/>
            <a:ext cx="12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Reheat coil</a:t>
            </a:r>
            <a:endParaRPr lang="en-US" dirty="0"/>
          </a:p>
        </p:txBody>
      </p:sp>
      <p:cxnSp>
        <p:nvCxnSpPr>
          <p:cNvPr id="28" name="Straight Arrow Connector 27"/>
          <p:cNvCxnSpPr>
            <a:endCxn id="12" idx="0"/>
          </p:cNvCxnSpPr>
          <p:nvPr/>
        </p:nvCxnSpPr>
        <p:spPr>
          <a:xfrm>
            <a:off x="5282939" y="2150100"/>
            <a:ext cx="0" cy="5684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12" idx="3"/>
          </p:cNvCxnSpPr>
          <p:nvPr/>
        </p:nvCxnSpPr>
        <p:spPr>
          <a:xfrm rot="5400000">
            <a:off x="5878558" y="2209278"/>
            <a:ext cx="733821" cy="615465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50990" y="3316541"/>
            <a:ext cx="0" cy="21698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6824107" y="4180953"/>
            <a:ext cx="88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BACnet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5164" y="293909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legacy solution: encode everything in point name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867" y="1582587"/>
            <a:ext cx="396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SDH</a:t>
            </a:r>
            <a:r>
              <a:rPr lang="en-US" b="1" dirty="0" smtClean="0">
                <a:latin typeface="American Typewriter"/>
                <a:cs typeface="American Typewriter"/>
              </a:rPr>
              <a:t>.</a:t>
            </a:r>
            <a:r>
              <a:rPr lang="en-US" dirty="0" smtClean="0">
                <a:latin typeface="American Typewriter"/>
                <a:cs typeface="American Typewriter"/>
              </a:rPr>
              <a:t>MEC-08</a:t>
            </a:r>
            <a:r>
              <a:rPr lang="en-US" b="1" dirty="0" smtClean="0">
                <a:latin typeface="American Typewriter"/>
                <a:cs typeface="American Typewriter"/>
              </a:rPr>
              <a:t>.</a:t>
            </a:r>
            <a:r>
              <a:rPr lang="en-US" dirty="0" smtClean="0">
                <a:latin typeface="American Typewriter"/>
                <a:cs typeface="American Typewriter"/>
              </a:rPr>
              <a:t>S5-01</a:t>
            </a:r>
            <a:r>
              <a:rPr lang="en-US" b="1" dirty="0" smtClean="0">
                <a:latin typeface="American Typewriter"/>
                <a:cs typeface="American Typewriter"/>
              </a:rPr>
              <a:t>.</a:t>
            </a:r>
            <a:r>
              <a:rPr lang="en-US" dirty="0" smtClean="0">
                <a:latin typeface="American Typewriter"/>
                <a:cs typeface="American Typewriter"/>
              </a:rPr>
              <a:t>AIR_VOLUME</a:t>
            </a:r>
            <a:endParaRPr lang="en-US" dirty="0">
              <a:latin typeface="American Typewriter"/>
              <a:cs typeface="American Typewriter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54097" y="1951919"/>
            <a:ext cx="1937840" cy="3391064"/>
            <a:chOff x="2354097" y="1951919"/>
            <a:chExt cx="1937840" cy="3391064"/>
          </a:xfrm>
        </p:grpSpPr>
        <p:sp>
          <p:nvSpPr>
            <p:cNvPr id="13" name="TextBox 12"/>
            <p:cNvSpPr txBox="1"/>
            <p:nvPr/>
          </p:nvSpPr>
          <p:spPr>
            <a:xfrm>
              <a:off x="2669978" y="4973651"/>
              <a:ext cx="162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/>
                  <a:cs typeface="Helvetica"/>
                </a:rPr>
                <a:t>b</a:t>
              </a:r>
              <a:r>
                <a:rPr lang="en-US" dirty="0" smtClean="0">
                  <a:latin typeface="Helvetica"/>
                  <a:cs typeface="Helvetica"/>
                </a:rPr>
                <a:t>uilding name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1" name="Up Arrow 30"/>
            <p:cNvSpPr/>
            <p:nvPr/>
          </p:nvSpPr>
          <p:spPr>
            <a:xfrm>
              <a:off x="2354097" y="1951919"/>
              <a:ext cx="315881" cy="3206398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46278" y="1808653"/>
            <a:ext cx="4213188" cy="2409783"/>
            <a:chOff x="3546278" y="1808653"/>
            <a:chExt cx="4213188" cy="2409783"/>
          </a:xfrm>
        </p:grpSpPr>
        <p:sp>
          <p:nvSpPr>
            <p:cNvPr id="32" name="TextBox 31"/>
            <p:cNvSpPr txBox="1"/>
            <p:nvPr/>
          </p:nvSpPr>
          <p:spPr>
            <a:xfrm>
              <a:off x="3546278" y="3849104"/>
              <a:ext cx="4213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MEC: Modular Equipment Controller #8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3" name="Up Arrow 32"/>
            <p:cNvSpPr/>
            <p:nvPr/>
          </p:nvSpPr>
          <p:spPr>
            <a:xfrm rot="19544898">
              <a:off x="3617289" y="1808653"/>
              <a:ext cx="298883" cy="2127084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72506" y="1866928"/>
            <a:ext cx="3816716" cy="1442642"/>
            <a:chOff x="4272506" y="1866928"/>
            <a:chExt cx="3816716" cy="1442642"/>
          </a:xfrm>
        </p:grpSpPr>
        <p:sp>
          <p:nvSpPr>
            <p:cNvPr id="34" name="TextBox 33"/>
            <p:cNvSpPr txBox="1"/>
            <p:nvPr/>
          </p:nvSpPr>
          <p:spPr>
            <a:xfrm>
              <a:off x="4477837" y="2940238"/>
              <a:ext cx="3611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S: VAV, 5: 5</a:t>
              </a:r>
              <a:r>
                <a:rPr lang="en-US" baseline="30000" dirty="0" smtClean="0">
                  <a:latin typeface="Helvetica"/>
                  <a:cs typeface="Helvetica"/>
                </a:rPr>
                <a:t>th</a:t>
              </a:r>
              <a:r>
                <a:rPr lang="en-US" dirty="0" smtClean="0">
                  <a:latin typeface="Helvetica"/>
                  <a:cs typeface="Helvetica"/>
                </a:rPr>
                <a:t> floor, 01: the 1</a:t>
              </a:r>
              <a:r>
                <a:rPr lang="en-US" baseline="30000" dirty="0" smtClean="0">
                  <a:latin typeface="Helvetica"/>
                  <a:cs typeface="Helvetica"/>
                </a:rPr>
                <a:t>st</a:t>
              </a:r>
              <a:r>
                <a:rPr lang="en-US" dirty="0" smtClean="0">
                  <a:latin typeface="Helvetica"/>
                  <a:cs typeface="Helvetica"/>
                </a:rPr>
                <a:t> one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 rot="19544898">
              <a:off x="4272506" y="1866928"/>
              <a:ext cx="305705" cy="1081019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28884" y="1951918"/>
            <a:ext cx="2817780" cy="779614"/>
            <a:chOff x="5169556" y="1994891"/>
            <a:chExt cx="2817780" cy="779614"/>
          </a:xfrm>
        </p:grpSpPr>
        <p:sp>
          <p:nvSpPr>
            <p:cNvPr id="36" name="TextBox 35"/>
            <p:cNvSpPr txBox="1"/>
            <p:nvPr/>
          </p:nvSpPr>
          <p:spPr>
            <a:xfrm>
              <a:off x="5274672" y="2405173"/>
              <a:ext cx="2712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/>
                  <a:cs typeface="Helvetica"/>
                </a:rPr>
                <a:t>q</a:t>
              </a:r>
              <a:r>
                <a:rPr lang="en-US" dirty="0" smtClean="0">
                  <a:latin typeface="Helvetica"/>
                  <a:cs typeface="Helvetica"/>
                </a:rPr>
                <a:t>uantity being measured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37" name="Up Arrow 36"/>
            <p:cNvSpPr/>
            <p:nvPr/>
          </p:nvSpPr>
          <p:spPr>
            <a:xfrm rot="19544898">
              <a:off x="5169556" y="1994891"/>
              <a:ext cx="268014" cy="374231"/>
            </a:xfrm>
            <a:prstGeom prst="up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Hardware Abstraction Layer (HAL)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</a:t>
            </a:r>
            <a:r>
              <a:rPr lang="en-US" dirty="0" smtClean="0"/>
              <a:t>language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latin typeface="Consolas"/>
                <a:cs typeface="Consolas"/>
              </a:rPr>
              <a:t>lights in room 410</a:t>
            </a:r>
            <a:br>
              <a:rPr lang="en-US" i="1" dirty="0" smtClean="0">
                <a:latin typeface="Consolas"/>
                <a:cs typeface="Consolas"/>
              </a:rPr>
            </a:br>
            <a:endParaRPr lang="en-US" i="1" dirty="0" smtClean="0">
              <a:latin typeface="Consolas"/>
              <a:cs typeface="Consolas"/>
            </a:endParaRPr>
          </a:p>
          <a:p>
            <a:r>
              <a:rPr lang="en-US" dirty="0" smtClean="0"/>
              <a:t>Supports spatial queries</a:t>
            </a:r>
          </a:p>
          <a:p>
            <a:r>
              <a:rPr lang="en-US" dirty="0" smtClean="0"/>
              <a:t>Uses graphs to describe </a:t>
            </a:r>
            <a:r>
              <a:rPr lang="en-US" dirty="0" smtClean="0"/>
              <a:t>Electrical distribution, HVAC mechanical interactions, and Lighting</a:t>
            </a:r>
          </a:p>
          <a:p>
            <a:r>
              <a:rPr lang="en-US" dirty="0" smtClean="0"/>
              <a:t>Drivers in the HAL layer provide common methods: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4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Hardware Abstraction Layer (HAL)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Drivers in the HAL layer provide common methods</a:t>
            </a:r>
            <a:r>
              <a:rPr lang="en-US" dirty="0" smtClean="0"/>
              <a:t>:	</a:t>
            </a:r>
          </a:p>
          <a:p>
            <a:pPr marL="0" indent="0" algn="ctr">
              <a:buNone/>
            </a:pPr>
            <a:r>
              <a:rPr lang="en-US" i="1" dirty="0" err="1" smtClean="0">
                <a:latin typeface="Consolas"/>
                <a:cs typeface="Consolas"/>
              </a:rPr>
              <a:t>set_speed</a:t>
            </a:r>
            <a:r>
              <a:rPr lang="en-US" i="1" dirty="0" smtClean="0">
                <a:latin typeface="Consolas"/>
                <a:cs typeface="Consolas"/>
              </a:rPr>
              <a:t/>
            </a:r>
            <a:br>
              <a:rPr lang="en-US" i="1" dirty="0" smtClean="0">
                <a:latin typeface="Consolas"/>
                <a:cs typeface="Consolas"/>
              </a:rPr>
            </a:br>
            <a:r>
              <a:rPr lang="en-US" i="1" dirty="0" err="1" smtClean="0">
                <a:latin typeface="Consolas"/>
                <a:cs typeface="Consolas"/>
              </a:rPr>
              <a:t>set_temperature</a:t>
            </a:r>
            <a:r>
              <a:rPr lang="en-US" i="1" dirty="0" smtClean="0">
                <a:latin typeface="Consolas"/>
                <a:cs typeface="Consolas"/>
              </a:rPr>
              <a:t/>
            </a:r>
            <a:br>
              <a:rPr lang="en-US" i="1" dirty="0" smtClean="0">
                <a:latin typeface="Consolas"/>
                <a:cs typeface="Consolas"/>
              </a:rPr>
            </a:br>
            <a:r>
              <a:rPr lang="en-US" i="1" dirty="0" smtClean="0">
                <a:latin typeface="Consolas"/>
                <a:cs typeface="Consolas"/>
              </a:rPr>
              <a:t/>
            </a:r>
            <a:br>
              <a:rPr lang="en-US" i="1" dirty="0" smtClean="0">
                <a:latin typeface="Consolas"/>
                <a:cs typeface="Consolas"/>
              </a:rPr>
            </a:br>
            <a:r>
              <a:rPr lang="en-US" dirty="0" smtClean="0"/>
              <a:t>implemented using control loops over HPL points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05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Hardware </a:t>
            </a:r>
            <a:r>
              <a:rPr lang="en-US" sz="2800" dirty="0" smtClean="0"/>
              <a:t>Abstraction Layer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7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 applications in terms of </a:t>
            </a:r>
            <a:r>
              <a:rPr lang="en-US" i="1" dirty="0" smtClean="0"/>
              <a:t>relationships between system components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it gets too hot on the sunny side”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Allow for scale by avoiding hard-coding</a:t>
            </a:r>
          </a:p>
          <a:p>
            <a:pPr lvl="1"/>
            <a:r>
              <a:rPr lang="en-US" dirty="0" smtClean="0"/>
              <a:t>“Run this in every room, except those on the north side”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1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26</a:t>
            </a:fld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57199" y="274637"/>
            <a:ext cx="8521427" cy="7349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BOSS solution: “transactions”: write access to the building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92850" y="1009613"/>
            <a:ext cx="7854250" cy="44757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Writes to distributed resources</a:t>
            </a:r>
          </a:p>
          <a:p>
            <a:r>
              <a:rPr lang="en-US" sz="2400" dirty="0" smtClean="0"/>
              <a:t>Which interact in physical space</a:t>
            </a:r>
          </a:p>
          <a:p>
            <a:r>
              <a:rPr lang="en-US" sz="2400" dirty="0" smtClean="0"/>
              <a:t>Which are subject to </a:t>
            </a:r>
            <a:r>
              <a:rPr lang="en-US" sz="2400" dirty="0" smtClean="0"/>
              <a:t>failure</a:t>
            </a:r>
          </a:p>
          <a:p>
            <a:r>
              <a:rPr lang="en-US" sz="2400" dirty="0" smtClean="0"/>
              <a:t>How to keep buildings safe despite app developers?</a:t>
            </a:r>
            <a:endParaRPr lang="en-US" sz="2400" dirty="0" smtClean="0"/>
          </a:p>
          <a:p>
            <a:r>
              <a:rPr lang="en-US" sz="2400" dirty="0" smtClean="0"/>
              <a:t>BOSS solution: Extend </a:t>
            </a:r>
            <a:r>
              <a:rPr lang="en-US" sz="2400" dirty="0" smtClean="0"/>
              <a:t>writes with</a:t>
            </a:r>
          </a:p>
          <a:p>
            <a:pPr lvl="1"/>
            <a:r>
              <a:rPr lang="en-US" sz="2000" dirty="0" smtClean="0"/>
              <a:t>Priorities</a:t>
            </a:r>
          </a:p>
          <a:p>
            <a:pPr lvl="1"/>
            <a:r>
              <a:rPr lang="en-US" sz="2000" dirty="0" smtClean="0"/>
              <a:t>Leases</a:t>
            </a:r>
          </a:p>
          <a:p>
            <a:pPr lvl="1"/>
            <a:r>
              <a:rPr lang="en-US" sz="2000" dirty="0" smtClean="0"/>
              <a:t>Notifications</a:t>
            </a:r>
          </a:p>
          <a:p>
            <a:pPr lvl="1"/>
            <a:r>
              <a:rPr lang="en-US" sz="2000" dirty="0" smtClean="0"/>
              <a:t>Reversion sequences</a:t>
            </a:r>
          </a:p>
        </p:txBody>
      </p:sp>
    </p:spTree>
    <p:extLst>
      <p:ext uri="{BB962C8B-B14F-4D97-AF65-F5344CB8AC3E}">
        <p14:creationId xmlns:p14="http://schemas.microsoft.com/office/powerpoint/2010/main" val="229297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Transaction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 writes across multiple points</a:t>
            </a:r>
          </a:p>
          <a:p>
            <a:r>
              <a:rPr lang="en-US" dirty="0" smtClean="0"/>
              <a:t>During </a:t>
            </a:r>
            <a:r>
              <a:rPr lang="en-US" dirty="0" smtClean="0">
                <a:latin typeface="Consolas"/>
                <a:cs typeface="Consolas"/>
              </a:rPr>
              <a:t>Lease time</a:t>
            </a:r>
            <a:r>
              <a:rPr lang="en-US" dirty="0" smtClean="0"/>
              <a:t> all actions are valid</a:t>
            </a:r>
          </a:p>
          <a:p>
            <a:r>
              <a:rPr lang="en-US" dirty="0" smtClean="0">
                <a:latin typeface="Consolas"/>
                <a:cs typeface="Consolas"/>
              </a:rPr>
              <a:t>Revert sequence</a:t>
            </a:r>
            <a:r>
              <a:rPr lang="en-US" dirty="0" smtClean="0"/>
              <a:t> How to undo action</a:t>
            </a:r>
          </a:p>
          <a:p>
            <a:r>
              <a:rPr lang="en-US" dirty="0" smtClean="0">
                <a:latin typeface="Consolas"/>
                <a:cs typeface="Consolas"/>
              </a:rPr>
              <a:t>Error policy</a:t>
            </a:r>
            <a:r>
              <a:rPr lang="en-US" dirty="0" smtClean="0"/>
              <a:t> 	  What to do in partial failure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85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Authorization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with building supervisors</a:t>
            </a:r>
          </a:p>
          <a:p>
            <a:r>
              <a:rPr lang="en-US" dirty="0" smtClean="0"/>
              <a:t>General need for security</a:t>
            </a:r>
          </a:p>
          <a:p>
            <a:r>
              <a:rPr lang="en-US" dirty="0" smtClean="0"/>
              <a:t>BOSS Solution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only </a:t>
            </a:r>
            <a:r>
              <a:rPr lang="en-US" dirty="0" smtClean="0">
                <a:latin typeface="Consolas"/>
                <a:cs typeface="Consolas"/>
              </a:rPr>
              <a:t>lights on the fourth </a:t>
            </a:r>
            <a:r>
              <a:rPr lang="en-US" dirty="0" smtClean="0">
                <a:latin typeface="Consolas"/>
                <a:cs typeface="Consolas"/>
              </a:rPr>
              <a:t>floor</a:t>
            </a:r>
            <a:endParaRPr lang="en-US" dirty="0" smtClean="0"/>
          </a:p>
          <a:p>
            <a:pPr lvl="1"/>
            <a:r>
              <a:rPr lang="en-US" dirty="0" smtClean="0">
                <a:latin typeface="Consolas"/>
                <a:cs typeface="Consolas"/>
              </a:rPr>
              <a:t>cannot </a:t>
            </a:r>
            <a:r>
              <a:rPr lang="en-US" dirty="0" smtClean="0">
                <a:latin typeface="Consolas"/>
                <a:cs typeface="Consolas"/>
              </a:rPr>
              <a:t>dim the lights below 50</a:t>
            </a:r>
            <a:r>
              <a:rPr lang="en-US" dirty="0" smtClean="0">
                <a:latin typeface="Consolas"/>
                <a:cs typeface="Consolas"/>
              </a:rPr>
              <a:t>%</a:t>
            </a:r>
            <a:endParaRPr lang="en-US" dirty="0" smtClean="0"/>
          </a:p>
          <a:p>
            <a:pPr lvl="1"/>
            <a:r>
              <a:rPr lang="en-US" dirty="0" smtClean="0">
                <a:latin typeface="Consolas"/>
                <a:cs typeface="Consolas"/>
              </a:rPr>
              <a:t>access </a:t>
            </a:r>
            <a:r>
              <a:rPr lang="en-US" dirty="0" smtClean="0">
                <a:latin typeface="Consolas"/>
                <a:cs typeface="Consolas"/>
              </a:rPr>
              <a:t>only provided at </a:t>
            </a:r>
            <a:r>
              <a:rPr lang="en-US" dirty="0" smtClean="0">
                <a:latin typeface="Consolas"/>
                <a:cs typeface="Consolas"/>
              </a:rPr>
              <a:t>night</a:t>
            </a:r>
            <a:endParaRPr lang="en-US" dirty="0" smtClean="0"/>
          </a:p>
          <a:p>
            <a:r>
              <a:rPr lang="en-US" dirty="0" smtClean="0"/>
              <a:t>Checks on individual points and each method </a:t>
            </a:r>
            <a:r>
              <a:rPr lang="en-US" dirty="0" smtClean="0"/>
              <a:t>call</a:t>
            </a:r>
          </a:p>
          <a:p>
            <a:r>
              <a:rPr lang="en-US" dirty="0" smtClean="0"/>
              <a:t>Two stage authorization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 descr="sd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>
          <a:xfrm>
            <a:off x="0" y="0"/>
            <a:ext cx="918055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35583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rmome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818" y="5849554"/>
            <a:ext cx="952500" cy="95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338" y="5480222"/>
            <a:ext cx="301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151 Temperature Sensors</a:t>
            </a:r>
            <a:endParaRPr lang="en-US" dirty="0"/>
          </a:p>
        </p:txBody>
      </p:sp>
      <p:pic>
        <p:nvPicPr>
          <p:cNvPr id="11" name="Picture 10" descr="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301" y="3255527"/>
            <a:ext cx="380788" cy="1053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0647" y="2829659"/>
            <a:ext cx="201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312 Light Relays</a:t>
            </a:r>
          </a:p>
        </p:txBody>
      </p:sp>
      <p:pic>
        <p:nvPicPr>
          <p:cNvPr id="13" name="Picture 11" descr="f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5" y="476169"/>
            <a:ext cx="906839" cy="91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7071" y="131259"/>
            <a:ext cx="275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Variable Speed Fans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918" y="1632337"/>
            <a:ext cx="1268290" cy="12682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2181" y="1360641"/>
            <a:ext cx="205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138 Air Dampers</a:t>
            </a:r>
          </a:p>
        </p:txBody>
      </p:sp>
      <p:pic>
        <p:nvPicPr>
          <p:cNvPr id="17" name="Picture 16" descr="outle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820" y="4648168"/>
            <a:ext cx="960119" cy="816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7866" y="4296107"/>
            <a:ext cx="289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Electrical Sub-meters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0800" y="3291324"/>
            <a:ext cx="52141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&gt; 6,000 Sense and Control Points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3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work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systems + CS future work </a:t>
            </a:r>
          </a:p>
          <a:p>
            <a:pPr lvl="1"/>
            <a:r>
              <a:rPr lang="en-US" dirty="0"/>
              <a:t>Making use of the torrent of data?</a:t>
            </a:r>
          </a:p>
          <a:p>
            <a:pPr lvl="1"/>
            <a:r>
              <a:rPr lang="en-US" dirty="0"/>
              <a:t>Compile/enforce constraints into the network?</a:t>
            </a:r>
          </a:p>
          <a:p>
            <a:pPr lvl="1"/>
            <a:r>
              <a:rPr lang="en-US" dirty="0"/>
              <a:t>How to verify applications are behaving?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3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5019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 and answers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71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1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More BOSS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1138"/>
            <a:ext cx="8229600" cy="26705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sMAP Hardware Presentation Layer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30 Drivers, 30k data streams</a:t>
            </a:r>
          </a:p>
          <a:p>
            <a:r>
              <a:rPr lang="en-US" dirty="0" smtClean="0">
                <a:latin typeface="Helvetica"/>
                <a:cs typeface="Helvetica"/>
              </a:rPr>
              <a:t>Archiver data storage service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500 writes/sec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Stream cleaning and processing </a:t>
            </a:r>
          </a:p>
          <a:p>
            <a:r>
              <a:rPr lang="en-US" dirty="0" smtClean="0">
                <a:latin typeface="Helvetica"/>
                <a:cs typeface="Helvetica"/>
              </a:rPr>
              <a:t>Family of apps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Personal ventilation and lighting control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Electric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grid-aware consumption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91813"/>
              </p:ext>
            </p:extLst>
          </p:nvPr>
        </p:nvGraphicFramePr>
        <p:xfrm>
          <a:off x="362467" y="3361690"/>
          <a:ext cx="8229600" cy="29946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/>
                <a:gridCol w="3198715"/>
                <a:gridCol w="1946486"/>
                <a:gridCol w="1026999"/>
              </a:tblGrid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Name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Sensor Type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Access Method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Channels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ISO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Data 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CAISO, NYISO, PJM, MISO, ERCOT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Web scrape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1211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ACme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devices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Plug-load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electric meter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Wireless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6lowpan mesh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344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EECS 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submetering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project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Dent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Instruments 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PowerScout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18 electric meters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Modbus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4644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EECS steam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and condensate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Cadillac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condensate; Central Station steam meter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Modbus/TCP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13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UC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Berkeley </a:t>
                      </a:r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submetering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 feeds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ION 6200, </a:t>
                      </a:r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Obvius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Aqui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suite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; PSL 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pQube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, 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Veris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Industries E30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Mosbus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/Ethernet,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HTTP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4269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Sutardja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Dai, Brower Hall BMS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Siemens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Apogee BMS, 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Legrand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050" baseline="0" dirty="0" err="1" smtClean="0">
                          <a:latin typeface="Helvetica"/>
                          <a:cs typeface="Helvetica"/>
                        </a:rPr>
                        <a:t>WattStopper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, Johnson Control BMS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BACnet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/IP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4064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UC Davis </a:t>
                      </a:r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submetering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 feeds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Misc., Schneider Electric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ION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OPC-DA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34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(+)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Weather feeds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Vaisala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 WXT520 rooftop weather station; </a:t>
                      </a:r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Wunderground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SDI-12, </a:t>
                      </a:r>
                      <a:r>
                        <a:rPr lang="en-US" sz="1050" dirty="0" err="1" smtClean="0">
                          <a:latin typeface="Helvetica"/>
                          <a:cs typeface="Helvetica"/>
                        </a:rPr>
                        <a:t>LabJack</a:t>
                      </a:r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/Modbus, web scrape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33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237872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CBE PMP toolkit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Dust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motes;  New York Times BMS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CSV</a:t>
                      </a:r>
                      <a:r>
                        <a:rPr lang="en-US" sz="1050" baseline="0" dirty="0" smtClean="0">
                          <a:latin typeface="Helvetica"/>
                          <a:cs typeface="Helvetica"/>
                        </a:rPr>
                        <a:t> import; serial 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Helvetica"/>
                          <a:cs typeface="Helvetica"/>
                        </a:rPr>
                        <a:t>874</a:t>
                      </a:r>
                      <a:endParaRPr lang="en-US" sz="105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19800" y="1301086"/>
            <a:ext cx="2316035" cy="1684895"/>
            <a:chOff x="2882348" y="2562068"/>
            <a:chExt cx="5102198" cy="3711803"/>
          </a:xfrm>
        </p:grpSpPr>
        <p:sp>
          <p:nvSpPr>
            <p:cNvPr id="9" name="Rectangle 8"/>
            <p:cNvSpPr/>
            <p:nvPr/>
          </p:nvSpPr>
          <p:spPr>
            <a:xfrm>
              <a:off x="3100197" y="5510686"/>
              <a:ext cx="1016584" cy="763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7284" y="5510686"/>
              <a:ext cx="1014131" cy="763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00197" y="4626306"/>
              <a:ext cx="4674332" cy="78355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0197" y="3818905"/>
              <a:ext cx="1469557" cy="7223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			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12621" y="3818905"/>
              <a:ext cx="1561908" cy="7223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55807" y="3818905"/>
              <a:ext cx="1469557" cy="7223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	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23311" y="5510686"/>
              <a:ext cx="1016584" cy="763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60398" y="5510686"/>
              <a:ext cx="1014131" cy="7631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1407" y="2562068"/>
              <a:ext cx="356874" cy="35687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8" name="Curved Connector 17"/>
            <p:cNvCxnSpPr>
              <a:stCxn id="17" idx="3"/>
              <a:endCxn id="17" idx="1"/>
            </p:cNvCxnSpPr>
            <p:nvPr/>
          </p:nvCxnSpPr>
          <p:spPr>
            <a:xfrm flipH="1">
              <a:off x="5221407" y="2740505"/>
              <a:ext cx="356874" cy="12700"/>
            </a:xfrm>
            <a:prstGeom prst="curvedConnector5">
              <a:avLst>
                <a:gd name="adj1" fmla="val -97316"/>
                <a:gd name="adj2" fmla="val -7076244"/>
                <a:gd name="adj3" fmla="val 187338"/>
              </a:avLst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882348" y="3591239"/>
              <a:ext cx="5102198" cy="83091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98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540" r="20000"/>
          <a:stretch/>
        </p:blipFill>
        <p:spPr>
          <a:xfrm>
            <a:off x="0" y="2384424"/>
            <a:ext cx="5080000" cy="44735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4" descr="B90_pic (Medium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0"/>
            <a:ext cx="40640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1722"/>
          <a:stretch/>
        </p:blipFill>
        <p:spPr>
          <a:xfrm>
            <a:off x="5080000" y="2384424"/>
            <a:ext cx="4064000" cy="4473576"/>
          </a:xfrm>
          <a:prstGeom prst="rect">
            <a:avLst/>
          </a:prstGeom>
        </p:spPr>
      </p:pic>
      <p:pic>
        <p:nvPicPr>
          <p:cNvPr id="10" name="Picture 9" descr="campus-meter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27886" r="17397" b="36054"/>
          <a:stretch/>
        </p:blipFill>
        <p:spPr>
          <a:xfrm>
            <a:off x="20" y="22"/>
            <a:ext cx="5079979" cy="238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Applying computer systems design to buildings: lots of pieces, potential</a:t>
            </a:r>
          </a:p>
          <a:p>
            <a:pPr lvl="1"/>
            <a:r>
              <a:rPr lang="en-US" dirty="0" smtClean="0"/>
              <a:t>Control systems</a:t>
            </a:r>
          </a:p>
          <a:p>
            <a:pPr lvl="1"/>
            <a:r>
              <a:rPr lang="en-US" dirty="0" smtClean="0"/>
              <a:t>Mechanical systems</a:t>
            </a:r>
          </a:p>
          <a:p>
            <a:pPr lvl="1"/>
            <a:r>
              <a:rPr lang="en-US" dirty="0" smtClean="0"/>
              <a:t>Occupants</a:t>
            </a:r>
          </a:p>
          <a:p>
            <a:pPr lvl="1"/>
            <a:endParaRPr lang="en-US" dirty="0"/>
          </a:p>
          <a:p>
            <a:r>
              <a:rPr lang="en-US" dirty="0" smtClean="0"/>
              <a:t>30% electricity + steam savings, 60% lighting savings in test apps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pieces at </a:t>
            </a:r>
            <a:r>
              <a:rPr lang="en-US" dirty="0" smtClean="0">
                <a:hlinkClick r:id="rId3"/>
              </a:rPr>
              <a:t>http://smap.cs.berkeley.edu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systems + CS future work </a:t>
            </a:r>
          </a:p>
          <a:p>
            <a:pPr lvl="1"/>
            <a:r>
              <a:rPr lang="en-US" dirty="0" smtClean="0"/>
              <a:t>Making use of the torrent of data?</a:t>
            </a:r>
          </a:p>
          <a:p>
            <a:pPr lvl="1"/>
            <a:r>
              <a:rPr lang="en-US" dirty="0" smtClean="0"/>
              <a:t>Compile/enforce constraints into the network?</a:t>
            </a:r>
          </a:p>
          <a:p>
            <a:pPr lvl="1"/>
            <a:r>
              <a:rPr lang="en-US" dirty="0" smtClean="0"/>
              <a:t>How to verify applications are behaving?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21" y="1417638"/>
            <a:ext cx="8218914" cy="2728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6506" y="4369457"/>
            <a:ext cx="6322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Write applications in terms of relationship between hardware elements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BOSS</a:t>
            </a:r>
            <a:endParaRPr lang="en-US" dirty="0"/>
          </a:p>
        </p:txBody>
      </p:sp>
      <p:pic>
        <p:nvPicPr>
          <p:cNvPr id="7" name="Content Placeholder 6" descr="arch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03" r="53"/>
          <a:stretch/>
        </p:blipFill>
        <p:spPr>
          <a:xfrm>
            <a:off x="538831" y="1608068"/>
            <a:ext cx="4313035" cy="43284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4339" y="3174905"/>
            <a:ext cx="332359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Hardware presentation layer: sMAP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Hardware abstraction layer: device-specific logic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Time-series service: the archiver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Reliable control inputs: the transaction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Security: the authorization service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831" y="4906671"/>
            <a:ext cx="4475421" cy="1029822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24539" y="1608068"/>
            <a:ext cx="318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 collection of services enabling </a:t>
            </a:r>
            <a:r>
              <a:rPr lang="en-US" i="1" dirty="0" smtClean="0">
                <a:solidFill>
                  <a:srgbClr val="C0504D"/>
                </a:solidFill>
              </a:rPr>
              <a:t>portable</a:t>
            </a:r>
            <a:r>
              <a:rPr lang="en-US" dirty="0" smtClean="0">
                <a:solidFill>
                  <a:srgbClr val="C0504D"/>
                </a:solidFill>
              </a:rPr>
              <a:t>, </a:t>
            </a:r>
            <a:r>
              <a:rPr lang="en-US" i="1" dirty="0" smtClean="0">
                <a:solidFill>
                  <a:srgbClr val="C0504D"/>
                </a:solidFill>
              </a:rPr>
              <a:t>robust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b="1" dirty="0" smtClean="0">
                <a:solidFill>
                  <a:srgbClr val="C0504D"/>
                </a:solidFill>
              </a:rPr>
              <a:t>applications </a:t>
            </a:r>
            <a:r>
              <a:rPr lang="en-US" dirty="0" smtClean="0">
                <a:solidFill>
                  <a:srgbClr val="C0504D"/>
                </a:solidFill>
              </a:rPr>
              <a:t>for the physical environment</a:t>
            </a:r>
            <a:endParaRPr lang="en-US" i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050" y="1584132"/>
            <a:ext cx="4952587" cy="376844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_m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24" y="3386332"/>
            <a:ext cx="531730" cy="10514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3846922" y="1584132"/>
            <a:ext cx="91440" cy="2096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5295" y="1584132"/>
            <a:ext cx="91440" cy="2096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24" y="2728842"/>
            <a:ext cx="2167448" cy="246687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938362" y="1584132"/>
            <a:ext cx="986933" cy="1239657"/>
            <a:chOff x="3970738" y="1737049"/>
            <a:chExt cx="986933" cy="123965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970738" y="1737049"/>
              <a:ext cx="152400" cy="98829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172882" y="1737049"/>
              <a:ext cx="152400" cy="1239657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67624" y="1737049"/>
              <a:ext cx="45720" cy="98829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764982" y="1737049"/>
              <a:ext cx="192689" cy="114471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59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38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61684" y="1545092"/>
            <a:ext cx="230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writer 1</a:t>
            </a:r>
            <a:r>
              <a:rPr lang="en-US" dirty="0" smtClean="0">
                <a:latin typeface="American Typewriter"/>
                <a:cs typeface="American Typewriter"/>
              </a:rPr>
              <a:t> value: 69F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2077" y="1579195"/>
            <a:ext cx="723943" cy="3147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682125" y="1604632"/>
            <a:ext cx="342825" cy="27694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69960" y="2112752"/>
            <a:ext cx="230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writer 2 </a:t>
            </a:r>
            <a:r>
              <a:rPr lang="en-US" dirty="0" smtClean="0">
                <a:latin typeface="American Typewriter"/>
                <a:cs typeface="American Typewriter"/>
              </a:rPr>
              <a:t>value: 73F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3025" y="2146855"/>
            <a:ext cx="723943" cy="3147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73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693073" y="2172292"/>
            <a:ext cx="342825" cy="27694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5088800" y="1410491"/>
            <a:ext cx="702261" cy="702261"/>
          </a:xfrm>
          <a:prstGeom prst="mathMultiply">
            <a:avLst>
              <a:gd name="adj1" fmla="val 1717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87219" y="4404664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 arbitration between applications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Orphaned writes</a:t>
            </a:r>
          </a:p>
        </p:txBody>
      </p:sp>
    </p:spTree>
    <p:extLst>
      <p:ext uri="{BB962C8B-B14F-4D97-AF65-F5344CB8AC3E}">
        <p14:creationId xmlns:p14="http://schemas.microsoft.com/office/powerpoint/2010/main" val="31660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/>
      <p:bldP spid="30" grpId="0" animBg="1"/>
      <p:bldP spid="31" grpId="0" animBg="1"/>
      <p:bldP spid="32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damper to 100%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valve to 0%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… wait 10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Reset to “whatever was happening before”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if…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#1 or #2 fail?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fails/becomes partitioned during #3?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Another application tries to do something?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39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Helvetica"/>
                <a:cs typeface="Helvetica"/>
              </a:rPr>
              <a:t>Applications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7" name="Content Placeholder 3" descr="fresh_ai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4586" b="52244"/>
          <a:stretch/>
        </p:blipFill>
        <p:spPr>
          <a:xfrm>
            <a:off x="242304" y="1478832"/>
            <a:ext cx="3374573" cy="1467242"/>
          </a:xfrm>
        </p:spPr>
      </p:pic>
      <p:sp>
        <p:nvSpPr>
          <p:cNvPr id="8" name="Rectangle 7"/>
          <p:cNvSpPr/>
          <p:nvPr/>
        </p:nvSpPr>
        <p:spPr>
          <a:xfrm>
            <a:off x="0" y="3011476"/>
            <a:ext cx="3826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Ventilation Optimization:</a:t>
            </a:r>
          </a:p>
          <a:p>
            <a:pPr algn="ctr"/>
            <a:r>
              <a:rPr lang="en-US" sz="1600" dirty="0" smtClean="0">
                <a:latin typeface="Helvetica"/>
                <a:cs typeface="Helvetica"/>
              </a:rPr>
              <a:t>17% energy savings</a:t>
            </a:r>
          </a:p>
          <a:p>
            <a:pPr algn="ctr"/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67" y="3650260"/>
            <a:ext cx="2981333" cy="19146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13364" y="5490764"/>
            <a:ext cx="2819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Automated Fault Detection: 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10 - 40</a:t>
            </a:r>
            <a:r>
              <a:rPr lang="en-US" sz="1600" dirty="0">
                <a:latin typeface="Helvetica"/>
                <a:cs typeface="Helvetica"/>
              </a:rPr>
              <a:t>% energy </a:t>
            </a:r>
            <a:r>
              <a:rPr lang="en-US" sz="1600" dirty="0" smtClean="0">
                <a:latin typeface="Helvetica"/>
                <a:cs typeface="Helvetica"/>
              </a:rPr>
              <a:t>savings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5767" y="3576066"/>
            <a:ext cx="28082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Occupant Lighting Controls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50-60% savings</a:t>
            </a: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12" name="Picture 11" descr="phone_mo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74" y="1339238"/>
            <a:ext cx="1060968" cy="2098058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NSDI 2013: Lombard, IL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9624" y="2763012"/>
            <a:ext cx="493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writer 1 </a:t>
            </a:r>
            <a:r>
              <a:rPr lang="en-US" dirty="0" smtClean="0">
                <a:latin typeface="American Typewriter"/>
                <a:cs typeface="American Typewriter"/>
              </a:rPr>
              <a:t>value: 69</a:t>
            </a:r>
            <a:r>
              <a:rPr lang="en-US" dirty="0">
                <a:latin typeface="American Typewriter"/>
                <a:cs typeface="American Typewriter"/>
              </a:rPr>
              <a:t>F</a:t>
            </a:r>
            <a:r>
              <a:rPr lang="en-US" dirty="0" smtClean="0">
                <a:latin typeface="American Typewriter"/>
                <a:cs typeface="American Typewriter"/>
              </a:rPr>
              <a:t> priority: 3 lease: 3600s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06705" y="1097437"/>
            <a:ext cx="342825" cy="27694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0572" y="3330672"/>
            <a:ext cx="478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writer 2 </a:t>
            </a:r>
            <a:r>
              <a:rPr lang="en-US" dirty="0" smtClean="0">
                <a:latin typeface="American Typewriter"/>
                <a:cs typeface="American Typewriter"/>
              </a:rPr>
              <a:t>value: 73F priority: 1 lease: 300s 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706705" y="318728"/>
            <a:ext cx="342825" cy="27694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40988" y="266717"/>
            <a:ext cx="609927" cy="6127910"/>
            <a:chOff x="5715375" y="274640"/>
            <a:chExt cx="314797" cy="6127910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5681280" y="1840722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5681279" y="2223716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5681277" y="2606710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5681281" y="2989704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681281" y="691739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5681281" y="308743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5681281" y="1457728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681281" y="1074734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5681275" y="4904677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5681274" y="5287671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5681272" y="5670665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5681276" y="6053659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5681276" y="3755694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5681276" y="3372698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5681276" y="4521683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5681276" y="4138689"/>
              <a:ext cx="382994" cy="314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76879" y="103270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6879" y="27253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73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747" y="6425930"/>
            <a:ext cx="252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present value: 69cfm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4747" y="6425930"/>
            <a:ext cx="252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present value: 73cfm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572" y="3911996"/>
            <a:ext cx="170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&lt;time passes&gt;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0572" y="4391815"/>
            <a:ext cx="16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writer 2 </a:t>
            </a:r>
            <a:r>
              <a:rPr lang="en-US" dirty="0" smtClean="0">
                <a:latin typeface="American Typewriter"/>
                <a:cs typeface="American Typewriter"/>
              </a:rPr>
              <a:t>clear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57200" y="274638"/>
            <a:ext cx="4797658" cy="4238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BOSS solution: “transactions”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258272" y="31460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priority array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07106" y="17132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7734674" y="5934989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76120" y="4876312"/>
            <a:ext cx="200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writer 1 </a:t>
            </a:r>
            <a:r>
              <a:rPr lang="en-US" dirty="0" smtClean="0">
                <a:latin typeface="American Typewriter"/>
                <a:cs typeface="American Typewriter"/>
              </a:rPr>
              <a:t>crashes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4/5/13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966840" y="816572"/>
            <a:ext cx="5416396" cy="17304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Extend writes with</a:t>
            </a:r>
          </a:p>
          <a:p>
            <a:pPr lvl="1"/>
            <a:r>
              <a:rPr lang="en-US" sz="1800" dirty="0" smtClean="0"/>
              <a:t>Priorities</a:t>
            </a:r>
          </a:p>
          <a:p>
            <a:pPr lvl="1"/>
            <a:r>
              <a:rPr lang="en-US" sz="1800" dirty="0" smtClean="0"/>
              <a:t>Leases</a:t>
            </a:r>
          </a:p>
          <a:p>
            <a:pPr lvl="1"/>
            <a:r>
              <a:rPr lang="en-US" sz="1800" dirty="0" smtClean="0"/>
              <a:t>Notifications</a:t>
            </a:r>
          </a:p>
          <a:p>
            <a:pPr lvl="1"/>
            <a:r>
              <a:rPr lang="en-US" sz="1800" dirty="0" smtClean="0"/>
              <a:t>Reversion sequences</a:t>
            </a:r>
            <a:endParaRPr lang="en-US" sz="1800" dirty="0"/>
          </a:p>
        </p:txBody>
      </p:sp>
      <p:cxnSp>
        <p:nvCxnSpPr>
          <p:cNvPr id="32" name="Curved Connector 31"/>
          <p:cNvCxnSpPr>
            <a:stCxn id="6" idx="1"/>
            <a:endCxn id="3" idx="1"/>
          </p:cNvCxnSpPr>
          <p:nvPr/>
        </p:nvCxnSpPr>
        <p:spPr>
          <a:xfrm rot="10800000">
            <a:off x="1959624" y="2947678"/>
            <a:ext cx="10948" cy="567660"/>
          </a:xfrm>
          <a:prstGeom prst="curvedConnector3">
            <a:avLst>
              <a:gd name="adj1" fmla="val 2188053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918368" y="3044306"/>
            <a:ext cx="129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overridden!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76120" y="5310798"/>
            <a:ext cx="374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… writer 1 </a:t>
            </a:r>
            <a:r>
              <a:rPr lang="en-US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revert sequence runs</a:t>
            </a:r>
            <a:endParaRPr lang="en-US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76879" y="598301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5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8" grpId="1" animBg="1"/>
      <p:bldP spid="27" grpId="0"/>
      <p:bldP spid="28" grpId="0"/>
      <p:bldP spid="28" grpId="1"/>
      <p:bldP spid="29" grpId="0"/>
      <p:bldP spid="29" grpId="1" build="allAtOnce"/>
      <p:bldP spid="30" grpId="0"/>
      <p:bldP spid="30" grpId="1"/>
      <p:bldP spid="31" grpId="0"/>
      <p:bldP spid="33" grpId="0"/>
      <p:bldP spid="38" grpId="0"/>
      <p:bldP spid="41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89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Hardware Abstraction Layer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3" name="Picture 2" descr="bldg_grap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46" y="1428750"/>
            <a:ext cx="6019800" cy="492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7877" y="5308024"/>
            <a:ext cx="970587" cy="555652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41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89212" y="2701754"/>
            <a:ext cx="787353" cy="141629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8207" y="937445"/>
            <a:ext cx="2800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#VAV &gt; $(120, 20)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893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Goals and Challenges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354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Portability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Write once, run anywhere for buildings?</a:t>
            </a:r>
          </a:p>
          <a:p>
            <a:pPr lvl="1"/>
            <a:r>
              <a:rPr lang="en-US" i="1" dirty="0" smtClean="0"/>
              <a:t>Current practice</a:t>
            </a:r>
            <a:r>
              <a:rPr lang="en-US" dirty="0" smtClean="0"/>
              <a:t>: hand-coded logic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Fault tolerance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Partial failures of controllers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Network partitions</a:t>
            </a:r>
          </a:p>
          <a:p>
            <a:pPr lvl="1"/>
            <a:r>
              <a:rPr lang="en-US" i="1" dirty="0" smtClean="0"/>
              <a:t>Current practice</a:t>
            </a:r>
            <a:r>
              <a:rPr lang="en-US" dirty="0" smtClean="0"/>
              <a:t>: really tough hardware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Multiple processes</a:t>
            </a:r>
          </a:p>
          <a:p>
            <a:pPr lvl="1"/>
            <a:r>
              <a:rPr lang="en-US" sz="2400" dirty="0" smtClean="0">
                <a:latin typeface="Helvetica"/>
                <a:cs typeface="Helvetica"/>
              </a:rPr>
              <a:t>Concurrent applications and users</a:t>
            </a:r>
          </a:p>
          <a:p>
            <a:pPr lvl="1"/>
            <a:r>
              <a:rPr lang="en-US" i="1" dirty="0" smtClean="0"/>
              <a:t>Current practice</a:t>
            </a:r>
            <a:r>
              <a:rPr lang="en-US" dirty="0" smtClean="0"/>
              <a:t>: none</a:t>
            </a:r>
          </a:p>
          <a:p>
            <a:r>
              <a:rPr lang="en-US" dirty="0"/>
              <a:t>Federation</a:t>
            </a:r>
          </a:p>
          <a:p>
            <a:pPr lvl="1"/>
            <a:r>
              <a:rPr lang="en-US" dirty="0"/>
              <a:t>Multiple heterogeneous systems </a:t>
            </a:r>
          </a:p>
          <a:p>
            <a:pPr lvl="1"/>
            <a:r>
              <a:rPr lang="en-US" i="1" dirty="0"/>
              <a:t>Current practice</a:t>
            </a:r>
            <a:r>
              <a:rPr lang="en-US" dirty="0"/>
              <a:t>: lots of </a:t>
            </a:r>
            <a:r>
              <a:rPr lang="en-US" dirty="0" smtClean="0"/>
              <a:t>stovepipes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Scale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Security &amp; privacy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pPr lvl="1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4/5/13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NSDI 2013: Lombard, IL</a:t>
            </a:r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B1CC-8618-E74A-A652-D9F915B178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5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Technologies in BOSS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Python</a:t>
            </a:r>
          </a:p>
          <a:p>
            <a:r>
              <a:rPr lang="en-US" dirty="0" smtClean="0"/>
              <a:t>Some C for performance critical parts</a:t>
            </a:r>
          </a:p>
          <a:p>
            <a:r>
              <a:rPr lang="en-US" dirty="0" err="1" smtClean="0"/>
              <a:t>RESTful</a:t>
            </a:r>
            <a:endParaRPr lang="en-US" dirty="0" smtClean="0"/>
          </a:p>
          <a:p>
            <a:r>
              <a:rPr lang="en-US" dirty="0"/>
              <a:t>JSON</a:t>
            </a:r>
          </a:p>
          <a:p>
            <a:r>
              <a:rPr lang="en-US" dirty="0" smtClean="0"/>
              <a:t>DNS </a:t>
            </a:r>
            <a:r>
              <a:rPr lang="en-US" dirty="0" smtClean="0"/>
              <a:t>naming for finding services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data is within a shared global namespace</a:t>
            </a:r>
          </a:p>
          <a:p>
            <a:r>
              <a:rPr lang="en-US" dirty="0" smtClean="0"/>
              <a:t>Propriety </a:t>
            </a:r>
            <a:r>
              <a:rPr lang="en-US" dirty="0" smtClean="0"/>
              <a:t>DB and Spatial DB</a:t>
            </a:r>
            <a:endParaRPr lang="en-US" dirty="0" smtClean="0"/>
          </a:p>
          <a:p>
            <a:r>
              <a:rPr lang="en-US" dirty="0" smtClean="0"/>
              <a:t>Approximate query </a:t>
            </a:r>
            <a:r>
              <a:rPr lang="en-US" dirty="0" smtClean="0"/>
              <a:t>language to select components</a:t>
            </a:r>
          </a:p>
          <a:p>
            <a:r>
              <a:rPr lang="en-US" dirty="0" smtClean="0"/>
              <a:t>ETL for cleaning and filtering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7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Analytics side note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“Finally</a:t>
            </a:r>
            <a:r>
              <a:rPr lang="en-US" dirty="0"/>
              <a:t>, there has </a:t>
            </a:r>
            <a:r>
              <a:rPr lang="en-US" dirty="0" smtClean="0"/>
              <a:t>previously </a:t>
            </a:r>
            <a:r>
              <a:rPr lang="en-US" dirty="0"/>
              <a:t>been a separation between analytics, which deal with historical data, and control systems, which deal with real-time data. We demonstrate how to treat these </a:t>
            </a:r>
            <a:r>
              <a:rPr lang="en-US" dirty="0" smtClean="0"/>
              <a:t>uniformly </a:t>
            </a:r>
            <a:r>
              <a:rPr lang="en-US" dirty="0"/>
              <a:t>in this environment, and present a time series </a:t>
            </a:r>
            <a:r>
              <a:rPr lang="en-US" dirty="0" smtClean="0"/>
              <a:t>service </a:t>
            </a:r>
            <a:r>
              <a:rPr lang="en-US" dirty="0"/>
              <a:t>which allows applications to make identical use of both historical and real-time data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1891-46E3-F548-8FEE-03E366998C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BOSS: Building Operating System Services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197" y="5510686"/>
            <a:ext cx="1016584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284" y="5510686"/>
            <a:ext cx="1014131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0197" y="4626306"/>
            <a:ext cx="4674332" cy="7835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Hardware Abstraction Layer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019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Auth.</a:t>
            </a:r>
          </a:p>
          <a:p>
            <a:pPr algn="ctr"/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621" y="3818905"/>
            <a:ext cx="1561908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Trans. mgr.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807" y="3818905"/>
            <a:ext cx="1469557" cy="72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Time-series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117783" y="3731209"/>
            <a:ext cx="47599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Security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1752698" y="5287396"/>
            <a:ext cx="164756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Abstraction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631774" y="2864909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Isolation + Scheduling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3311" y="5510686"/>
            <a:ext cx="1016584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0398" y="5510686"/>
            <a:ext cx="1014131" cy="7631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HPL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6607" y="24033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61219" y="2141244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Control processes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29" name="Curved Connector 28"/>
          <p:cNvCxnSpPr>
            <a:stCxn id="21" idx="3"/>
            <a:endCxn id="21" idx="1"/>
          </p:cNvCxnSpPr>
          <p:nvPr/>
        </p:nvCxnSpPr>
        <p:spPr>
          <a:xfrm flipH="1">
            <a:off x="4916607" y="25817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82348" y="3591239"/>
            <a:ext cx="5102198" cy="83091"/>
          </a:xfrm>
          <a:prstGeom prst="rect">
            <a:avLst/>
          </a:prstGeom>
          <a:pattFill prst="dkDnDiag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2100493" y="3904536"/>
            <a:ext cx="951975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History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190696" y="2864908"/>
            <a:ext cx="3027340" cy="325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Fault tolerance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63573" y="3255625"/>
            <a:ext cx="1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“Kernel” interface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9007" y="25557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3" name="Curved Connector 22"/>
          <p:cNvCxnSpPr>
            <a:stCxn id="22" idx="3"/>
            <a:endCxn id="22" idx="1"/>
          </p:cNvCxnSpPr>
          <p:nvPr/>
        </p:nvCxnSpPr>
        <p:spPr>
          <a:xfrm flipH="1">
            <a:off x="5069007" y="27341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221407" y="2708118"/>
            <a:ext cx="356874" cy="356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26" name="Curved Connector 25"/>
          <p:cNvCxnSpPr>
            <a:stCxn id="24" idx="3"/>
            <a:endCxn id="24" idx="1"/>
          </p:cNvCxnSpPr>
          <p:nvPr/>
        </p:nvCxnSpPr>
        <p:spPr>
          <a:xfrm flipH="1">
            <a:off x="5221407" y="2886555"/>
            <a:ext cx="356874" cy="12700"/>
          </a:xfrm>
          <a:prstGeom prst="curvedConnector5">
            <a:avLst>
              <a:gd name="adj1" fmla="val -97316"/>
              <a:gd name="adj2" fmla="val -7076244"/>
              <a:gd name="adj3" fmla="val 187338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2976-BCB3-1548-89DF-AA23E9026D3F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4/5/13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NSDI 2013: Lombard, IL</a:t>
            </a: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784312" y="1663700"/>
            <a:ext cx="5334394" cy="3517565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Elevates plethora of sensors and actuators to </a:t>
            </a:r>
            <a:r>
              <a:rPr lang="en-US" sz="2400" dirty="0" err="1" smtClean="0"/>
              <a:t>RESTful</a:t>
            </a:r>
            <a:r>
              <a:rPr lang="en-US" sz="2400" dirty="0" smtClean="0"/>
              <a:t> level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Places all data within global namespace.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3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9485</TotalTime>
  <Words>2223</Words>
  <Application>Microsoft Macintosh PowerPoint</Application>
  <PresentationFormat>On-screen Show (4:3)</PresentationFormat>
  <Paragraphs>582</Paragraphs>
  <Slides>41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BOSS: Building Operating System Services</vt:lpstr>
      <vt:lpstr>PowerPoint Presentation</vt:lpstr>
      <vt:lpstr>PowerPoint Presentation</vt:lpstr>
      <vt:lpstr>Applications</vt:lpstr>
      <vt:lpstr>Goals and Challenges</vt:lpstr>
      <vt:lpstr>BOSS: Building Operating System Services</vt:lpstr>
      <vt:lpstr>Technologies in BOSS</vt:lpstr>
      <vt:lpstr>Analytics side note</vt:lpstr>
      <vt:lpstr>BOSS: Building Operating System Services</vt:lpstr>
      <vt:lpstr>BOSS: Building Operating System Services</vt:lpstr>
      <vt:lpstr>BOSS: Building Operating System Services</vt:lpstr>
      <vt:lpstr>BOSS: Building Operating System Services</vt:lpstr>
      <vt:lpstr>BOSS: Building Operating System Services</vt:lpstr>
      <vt:lpstr>Hardware Presentation Layer (HPL)</vt:lpstr>
      <vt:lpstr>Hardware Presentation Layer (HPL)</vt:lpstr>
      <vt:lpstr>BOSS: Building Operating System Services</vt:lpstr>
      <vt:lpstr>Hardware Abstraction Layer (HAL)</vt:lpstr>
      <vt:lpstr>PowerPoint Presentation</vt:lpstr>
      <vt:lpstr>PowerPoint Presentation</vt:lpstr>
      <vt:lpstr>PowerPoint Presentation</vt:lpstr>
      <vt:lpstr>PowerPoint Presentation</vt:lpstr>
      <vt:lpstr>Hardware Abstraction Layer (HAL)</vt:lpstr>
      <vt:lpstr>Hardware Abstraction Layer (HAL)</vt:lpstr>
      <vt:lpstr>Hardware Abstraction Layer</vt:lpstr>
      <vt:lpstr>BOSS: Building Operating System Services</vt:lpstr>
      <vt:lpstr>PowerPoint Presentation</vt:lpstr>
      <vt:lpstr>Transaction</vt:lpstr>
      <vt:lpstr>BOSS: Building Operating System Services</vt:lpstr>
      <vt:lpstr>Authorization</vt:lpstr>
      <vt:lpstr>Future work</vt:lpstr>
      <vt:lpstr>Question and answers</vt:lpstr>
      <vt:lpstr>More BOSS</vt:lpstr>
      <vt:lpstr>PowerPoint Presentation</vt:lpstr>
      <vt:lpstr>Takeaways</vt:lpstr>
      <vt:lpstr>PowerPoint Presentation</vt:lpstr>
      <vt:lpstr>BOSS</vt:lpstr>
      <vt:lpstr>PowerPoint Presentation</vt:lpstr>
      <vt:lpstr>PowerPoint Presentation</vt:lpstr>
      <vt:lpstr>Command Sequence</vt:lpstr>
      <vt:lpstr>PowerPoint Presentation</vt:lpstr>
      <vt:lpstr>Hardware Abstraction Layer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Dawson-Haggerty</dc:creator>
  <cp:lastModifiedBy>Rahav Dor</cp:lastModifiedBy>
  <cp:revision>83</cp:revision>
  <dcterms:created xsi:type="dcterms:W3CDTF">2013-03-25T00:19:14Z</dcterms:created>
  <dcterms:modified xsi:type="dcterms:W3CDTF">2014-04-24T14:48:20Z</dcterms:modified>
</cp:coreProperties>
</file>