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5" r:id="rId2"/>
    <p:sldId id="454" r:id="rId3"/>
    <p:sldId id="463" r:id="rId4"/>
    <p:sldId id="464" r:id="rId5"/>
    <p:sldId id="467" r:id="rId6"/>
    <p:sldId id="468" r:id="rId7"/>
    <p:sldId id="469" r:id="rId8"/>
    <p:sldId id="470" r:id="rId9"/>
    <p:sldId id="471" r:id="rId10"/>
    <p:sldId id="461" r:id="rId11"/>
    <p:sldId id="472" r:id="rId12"/>
    <p:sldId id="483" r:id="rId13"/>
    <p:sldId id="473" r:id="rId14"/>
    <p:sldId id="474" r:id="rId15"/>
    <p:sldId id="475" r:id="rId16"/>
    <p:sldId id="465" r:id="rId17"/>
    <p:sldId id="476" r:id="rId18"/>
    <p:sldId id="466" r:id="rId19"/>
    <p:sldId id="478" r:id="rId20"/>
    <p:sldId id="480" r:id="rId21"/>
    <p:sldId id="481" r:id="rId22"/>
    <p:sldId id="482" r:id="rId23"/>
    <p:sldId id="479" r:id="rId24"/>
    <p:sldId id="451" r:id="rId25"/>
    <p:sldId id="477" r:id="rId26"/>
    <p:sldId id="484" r:id="rId27"/>
    <p:sldId id="485" r:id="rId28"/>
    <p:sldId id="408" r:id="rId29"/>
    <p:sldId id="453" r:id="rId30"/>
    <p:sldId id="458" r:id="rId31"/>
    <p:sldId id="45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F1FB220-AA8E-4F2B-8003-C2C2BE9DC529}">
          <p14:sldIdLst>
            <p14:sldId id="365"/>
          </p14:sldIdLst>
        </p14:section>
        <p14:section name="Intro" id="{B71C41A8-B53C-46E5-8530-D32D628BC86A}">
          <p14:sldIdLst>
            <p14:sldId id="454"/>
            <p14:sldId id="463"/>
            <p14:sldId id="464"/>
          </p14:sldIdLst>
        </p14:section>
        <p14:section name="Connect to AWS IoT" id="{CD733C5D-E2F5-45E2-B390-2BF91598E6BB}">
          <p14:sldIdLst>
            <p14:sldId id="467"/>
            <p14:sldId id="468"/>
            <p14:sldId id="469"/>
            <p14:sldId id="470"/>
            <p14:sldId id="471"/>
            <p14:sldId id="461"/>
            <p14:sldId id="472"/>
            <p14:sldId id="483"/>
            <p14:sldId id="473"/>
            <p14:sldId id="474"/>
            <p14:sldId id="475"/>
          </p14:sldIdLst>
        </p14:section>
        <p14:section name="With Physical Devices" id="{44639403-4D30-4A19-87E5-44002739557A}">
          <p14:sldIdLst>
            <p14:sldId id="465"/>
            <p14:sldId id="476"/>
            <p14:sldId id="466"/>
          </p14:sldIdLst>
        </p14:section>
        <p14:section name="Other Services" id="{3828A3CD-B20E-4DF3-A218-54708C75AFC7}">
          <p14:sldIdLst>
            <p14:sldId id="478"/>
            <p14:sldId id="480"/>
            <p14:sldId id="481"/>
            <p14:sldId id="482"/>
          </p14:sldIdLst>
        </p14:section>
        <p14:section name="Wrap up" id="{2D91FC64-42BD-4E39-92CA-D3FAA237D524}">
          <p14:sldIdLst>
            <p14:sldId id="479"/>
            <p14:sldId id="451"/>
            <p14:sldId id="477"/>
            <p14:sldId id="484"/>
            <p14:sldId id="485"/>
            <p14:sldId id="408"/>
            <p14:sldId id="453"/>
          </p14:sldIdLst>
        </p14:section>
        <p14:section name="Supplementary" id="{CD587D70-E0F5-42A8-9214-2008EAB8E246}">
          <p14:sldIdLst>
            <p14:sldId id="458"/>
            <p14:sldId id="4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2" autoAdjust="0"/>
    <p:restoredTop sz="92910" autoAdjust="0"/>
  </p:normalViewPr>
  <p:slideViewPr>
    <p:cSldViewPr snapToGrid="0" snapToObjects="1">
      <p:cViewPr varScale="1">
        <p:scale>
          <a:sx n="109" d="100"/>
          <a:sy n="109" d="100"/>
        </p:scale>
        <p:origin x="14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0B52D-9E9E-964F-B121-47C75C5952B7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E982A-8F9E-984C-964E-D271B8F39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4A60F-742A-BD40-B669-5141DB800E88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CA1D7-31B2-5340-9591-9BBEA2C3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24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A1D7-31B2-5340-9591-9BBEA2C374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A1D7-31B2-5340-9591-9BBEA2C374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D971F-C981-8E48-BE9F-146D75527A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3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81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5412"/>
            <a:ext cx="7772400" cy="1470025"/>
          </a:xfrm>
        </p:spPr>
        <p:txBody>
          <a:bodyPr/>
          <a:lstStyle>
            <a:lvl1pPr algn="l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578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Name:</a:t>
            </a:r>
          </a:p>
          <a:p>
            <a:r>
              <a:rPr lang="en-US" dirty="0" smtClean="0"/>
              <a:t>Date: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6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075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56286"/>
            <a:ext cx="8229600" cy="5069877"/>
          </a:xfrm>
        </p:spPr>
        <p:txBody>
          <a:bodyPr/>
          <a:lstStyle>
            <a:lvl1pPr marL="342900" indent="-342900">
              <a:buClr>
                <a:srgbClr val="CC9933"/>
              </a:buClr>
              <a:buFont typeface="Wingdings" charset="2"/>
              <a:buChar char="Ø"/>
              <a:defRPr sz="2400">
                <a:latin typeface="Gill Sans"/>
                <a:cs typeface="Gill Sans"/>
              </a:defRPr>
            </a:lvl1pPr>
            <a:lvl2pPr marL="742950" indent="-285750">
              <a:buClr>
                <a:schemeClr val="accent3">
                  <a:lumMod val="50000"/>
                </a:schemeClr>
              </a:buClr>
              <a:buSzPct val="80000"/>
              <a:buFont typeface="Wingdings" charset="2"/>
              <a:buChar char="q"/>
              <a:defRPr sz="2200">
                <a:latin typeface="Gill Sans"/>
                <a:cs typeface="Gill Sans"/>
              </a:defRPr>
            </a:lvl2pPr>
            <a:lvl3pPr>
              <a:buClr>
                <a:srgbClr val="CC9933"/>
              </a:buClr>
              <a:buSzPct val="120000"/>
              <a:defRPr sz="2000">
                <a:latin typeface="Gill Sans"/>
                <a:cs typeface="Gill Sans"/>
              </a:defRPr>
            </a:lvl3pPr>
            <a:lvl4pPr marL="1600200" indent="-228600">
              <a:buClr>
                <a:schemeClr val="accent3">
                  <a:lumMod val="50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4pPr>
            <a:lvl5pPr marL="2057400" indent="-228600">
              <a:buClr>
                <a:srgbClr val="CC9933"/>
              </a:buClr>
              <a:buSzPct val="60000"/>
              <a:buFont typeface="Courier New"/>
              <a:buChar char="o"/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20E9FC0C-25CF-334A-B910-44A385CE0D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9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6251677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006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AF81-2836-1841-8C1D-2DCC72636AA7}" type="datetime1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9FC0C-25CF-334A-B910-44A385CE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0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4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6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ws.amazon.com/iot/latest/developerguide/what-is-aws-iot.html" TargetMode="External"/><Relationship Id="rId4" Type="http://schemas.openxmlformats.org/officeDocument/2006/relationships/hyperlink" Target="http://docs.aws.amazon.com/sns/latest/dg/welcome.html" TargetMode="External"/><Relationship Id="rId5" Type="http://schemas.openxmlformats.org/officeDocument/2006/relationships/hyperlink" Target="https://aws.amazon.com/education/awseducate/apply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jpe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jpe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6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3619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CSE 52</a:t>
            </a:r>
            <a:r>
              <a:rPr lang="en-US" altLang="zh-CN" dirty="0" smtClean="0"/>
              <a:t>1</a:t>
            </a:r>
            <a:r>
              <a:rPr lang="en-US" dirty="0" smtClean="0"/>
              <a:t>S Course Projects -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AWS </a:t>
            </a:r>
            <a:r>
              <a:rPr lang="en-US" dirty="0" err="1" smtClean="0"/>
              <a:t>IoT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TA for class CSE 521S, Spring, Jan/19/2017</a:t>
            </a:r>
          </a:p>
          <a:p>
            <a:pPr algn="r"/>
            <a:endParaRPr lang="en-US" dirty="0"/>
          </a:p>
          <a:p>
            <a:pPr algn="r"/>
            <a:r>
              <a:rPr lang="en-US" dirty="0" err="1" smtClean="0"/>
              <a:t>Haoran</a:t>
            </a:r>
            <a:r>
              <a:rPr lang="zh-CN" altLang="en-US" dirty="0" smtClean="0"/>
              <a:t> </a:t>
            </a:r>
            <a:r>
              <a:rPr lang="en-US" altLang="zh-CN" dirty="0" smtClean="0"/>
              <a:t>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2: Connect a Physical Device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24" y="3004319"/>
            <a:ext cx="2217360" cy="14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8599" y="2435688"/>
            <a:ext cx="1300433" cy="89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4473389" y="2310183"/>
            <a:ext cx="4213411" cy="3384184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715435" y="1844019"/>
            <a:ext cx="96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AWS </a:t>
            </a:r>
            <a:r>
              <a:rPr lang="en-US" altLang="zh-CN" dirty="0" err="1" smtClean="0"/>
              <a:t>IoT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3154" y="3466630"/>
            <a:ext cx="1681438" cy="646331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Virtual “Thing” / Shadow</a:t>
            </a:r>
            <a:endParaRPr lang="zh-CN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454592" y="2962379"/>
            <a:ext cx="1949812" cy="1231396"/>
            <a:chOff x="6454592" y="2962379"/>
            <a:chExt cx="1949812" cy="123139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941" y="3375097"/>
              <a:ext cx="868463" cy="81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直接箭头连接符 17"/>
            <p:cNvCxnSpPr>
              <a:stCxn id="9218" idx="1"/>
              <a:endCxn id="16" idx="3"/>
            </p:cNvCxnSpPr>
            <p:nvPr/>
          </p:nvCxnSpPr>
          <p:spPr>
            <a:xfrm flipH="1">
              <a:off x="6454592" y="3784436"/>
              <a:ext cx="1081349" cy="5360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630868" y="3375097"/>
              <a:ext cx="789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Attach</a:t>
              </a:r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53255" y="2962379"/>
              <a:ext cx="1151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Certificate</a:t>
              </a:r>
              <a:endParaRPr lang="zh-CN" alt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25852" y="4112961"/>
            <a:ext cx="1005953" cy="1581406"/>
            <a:chOff x="7325852" y="4112961"/>
            <a:chExt cx="1005953" cy="1581406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5852" y="4544554"/>
              <a:ext cx="1005953" cy="780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394597" y="5325035"/>
              <a:ext cx="728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Policy</a:t>
              </a:r>
              <a:endParaRPr lang="zh-CN" altLang="en-US" dirty="0"/>
            </a:p>
          </p:txBody>
        </p:sp>
        <p:cxnSp>
          <p:nvCxnSpPr>
            <p:cNvPr id="29" name="直接箭头连接符 28"/>
            <p:cNvCxnSpPr>
              <a:stCxn id="9220" idx="0"/>
            </p:cNvCxnSpPr>
            <p:nvPr/>
          </p:nvCxnSpPr>
          <p:spPr>
            <a:xfrm flipV="1">
              <a:off x="7828829" y="4112961"/>
              <a:ext cx="0" cy="431593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125749" y="1664295"/>
            <a:ext cx="8897792" cy="3926863"/>
            <a:chOff x="2125749" y="1664295"/>
            <a:chExt cx="8897792" cy="3926863"/>
          </a:xfrm>
        </p:grpSpPr>
        <p:grpSp>
          <p:nvGrpSpPr>
            <p:cNvPr id="8" name="Group 7"/>
            <p:cNvGrpSpPr/>
            <p:nvPr/>
          </p:nvGrpSpPr>
          <p:grpSpPr>
            <a:xfrm>
              <a:off x="2125749" y="1664295"/>
              <a:ext cx="8897792" cy="3289625"/>
              <a:chOff x="2125749" y="1664295"/>
              <a:chExt cx="8897792" cy="3289625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749" y="4135242"/>
                <a:ext cx="868463" cy="81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弧形 26"/>
              <p:cNvSpPr/>
              <p:nvPr/>
            </p:nvSpPr>
            <p:spPr>
              <a:xfrm rot="9299255">
                <a:off x="2654195" y="1664295"/>
                <a:ext cx="8369346" cy="2689715"/>
              </a:xfrm>
              <a:prstGeom prst="arc">
                <a:avLst>
                  <a:gd name="adj1" fmla="val 16200000"/>
                  <a:gd name="adj2" fmla="val 44671"/>
                </a:avLst>
              </a:prstGeom>
              <a:ln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988043" y="5221826"/>
              <a:ext cx="654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Copy</a:t>
              </a:r>
              <a:endParaRPr lang="zh-CN" alt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22444" y="2500714"/>
            <a:ext cx="3305888" cy="1283722"/>
            <a:chOff x="1422444" y="2500714"/>
            <a:chExt cx="3305888" cy="1283722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2994212" y="3784436"/>
              <a:ext cx="173412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422444" y="2500714"/>
              <a:ext cx="1406610" cy="369332"/>
            </a:xfrm>
            <a:prstGeom prst="rect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MQTT Tools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48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Create and get Certificates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Create Certificates</a:t>
            </a:r>
          </a:p>
          <a:p>
            <a:pPr lvl="1"/>
            <a:r>
              <a:rPr lang="en-US" altLang="zh-CN" dirty="0" smtClean="0"/>
              <a:t>Security </a:t>
            </a:r>
            <a:r>
              <a:rPr lang="en-US" altLang="zh-CN" dirty="0" smtClean="0">
                <a:sym typeface="Wingdings" panose="05000000000000000000" pitchFamily="2" charset="2"/>
              </a:rPr>
              <a:t> Certificates  Create</a:t>
            </a:r>
            <a:endParaRPr lang="en-US" altLang="zh-CN" dirty="0" smtClean="0"/>
          </a:p>
          <a:p>
            <a:r>
              <a:rPr lang="en-US" altLang="zh-CN" dirty="0" smtClean="0"/>
              <a:t>Download Cert Files</a:t>
            </a:r>
          </a:p>
          <a:p>
            <a:pPr lvl="2"/>
            <a:r>
              <a:rPr lang="en-US" altLang="zh-CN" dirty="0" smtClean="0"/>
              <a:t>1. public &amp; private key</a:t>
            </a:r>
          </a:p>
          <a:p>
            <a:pPr lvl="2"/>
            <a:r>
              <a:rPr lang="en-US" altLang="zh-CN" dirty="0" smtClean="0"/>
              <a:t>2. thing cert</a:t>
            </a:r>
          </a:p>
          <a:p>
            <a:pPr lvl="2"/>
            <a:r>
              <a:rPr lang="en-US" altLang="zh-CN" dirty="0" smtClean="0"/>
              <a:t>3. Root CA for AWS</a:t>
            </a:r>
          </a:p>
          <a:p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25" y="905388"/>
            <a:ext cx="17430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3718" y="4161435"/>
            <a:ext cx="4312024" cy="215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270377" y="2841674"/>
            <a:ext cx="1550894" cy="6471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9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Create Policy and attach it to cert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Create Policy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Attach Policy to Certificates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3" y="1779494"/>
            <a:ext cx="3057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38" y="1479550"/>
            <a:ext cx="362131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386918" y="5190567"/>
            <a:ext cx="1550894" cy="349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1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Connect your Device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Copy certificates to RP2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Choose your AWS SDK (support MQTT)</a:t>
            </a:r>
          </a:p>
          <a:p>
            <a:pPr lvl="1"/>
            <a:r>
              <a:rPr lang="en-US" altLang="zh-CN" dirty="0" smtClean="0"/>
              <a:t>Node JS</a:t>
            </a:r>
          </a:p>
          <a:p>
            <a:pPr lvl="1"/>
            <a:r>
              <a:rPr lang="en-US" altLang="zh-CN" dirty="0" smtClean="0"/>
              <a:t>Python</a:t>
            </a:r>
          </a:p>
          <a:p>
            <a:pPr lvl="1"/>
            <a:r>
              <a:rPr lang="en-US" altLang="zh-CN" dirty="0" smtClean="0"/>
              <a:t>Java</a:t>
            </a:r>
          </a:p>
          <a:p>
            <a:pPr lvl="1"/>
            <a:r>
              <a:rPr lang="en-US" altLang="zh-CN" dirty="0" smtClean="0"/>
              <a:t>Embedded C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You can also use third party MQTT tools</a:t>
            </a:r>
          </a:p>
          <a:p>
            <a:pPr lvl="1"/>
            <a:r>
              <a:rPr lang="en-US" altLang="zh-CN" dirty="0" smtClean="0"/>
              <a:t> Python (</a:t>
            </a:r>
            <a:r>
              <a:rPr lang="en-US" altLang="zh-CN" dirty="0" err="1" smtClean="0"/>
              <a:t>paho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mqtt</a:t>
            </a:r>
            <a:r>
              <a:rPr lang="en-US" altLang="zh-CN" dirty="0" smtClean="0"/>
              <a:t> library)</a:t>
            </a:r>
          </a:p>
          <a:p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539" t="2692" r="25384" b="2538"/>
          <a:stretch/>
        </p:blipFill>
        <p:spPr>
          <a:xfrm>
            <a:off x="7265964" y="1056286"/>
            <a:ext cx="1540411" cy="14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Some Notes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You will need these certification when setting up the TLS1.2 verification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2. You will need the endpoint and port (8883) when connect to AWS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Gateway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403" y="2012018"/>
            <a:ext cx="5317585" cy="160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2188" y="4616824"/>
            <a:ext cx="6113930" cy="14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Publish / Subscribe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Publish</a:t>
            </a:r>
          </a:p>
          <a:p>
            <a:r>
              <a:rPr lang="en-US" altLang="zh-CN" sz="1400" dirty="0"/>
              <a:t> payload = "{\"state\":{\"reported\":{\"</a:t>
            </a:r>
            <a:r>
              <a:rPr lang="en-US" altLang="zh-CN" sz="1400" dirty="0" err="1"/>
              <a:t>rndnum</a:t>
            </a:r>
            <a:r>
              <a:rPr lang="en-US" altLang="zh-CN" sz="1400" dirty="0"/>
              <a:t>\":</a:t>
            </a:r>
            <a:r>
              <a:rPr lang="en-US" altLang="zh-CN" sz="1400" b="1" dirty="0"/>
              <a:t>50</a:t>
            </a:r>
            <a:r>
              <a:rPr lang="en-US" altLang="zh-CN" sz="1400" dirty="0"/>
              <a:t>}}}"</a:t>
            </a:r>
            <a:endParaRPr lang="en-US" altLang="zh-CN" sz="14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Subscribe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2233332"/>
            <a:ext cx="5226424" cy="73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595" y="1507191"/>
            <a:ext cx="3429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95" y="4066187"/>
            <a:ext cx="4766843" cy="217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938" y="4430713"/>
            <a:ext cx="55340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3: Push Button and Publish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856" y="2719590"/>
            <a:ext cx="828676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779" y="3496870"/>
            <a:ext cx="590830" cy="5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05" y="4077907"/>
            <a:ext cx="1645584" cy="105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肘形连接符 10"/>
          <p:cNvCxnSpPr>
            <a:endCxn id="10" idx="1"/>
          </p:cNvCxnSpPr>
          <p:nvPr/>
        </p:nvCxnSpPr>
        <p:spPr>
          <a:xfrm rot="16200000" flipH="1">
            <a:off x="2232000" y="4243100"/>
            <a:ext cx="525398" cy="1950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5304" y="1796260"/>
            <a:ext cx="1063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Random </a:t>
            </a:r>
          </a:p>
          <a:p>
            <a:r>
              <a:rPr lang="en-US" altLang="zh-CN" dirty="0" smtClean="0"/>
              <a:t>Integer </a:t>
            </a:r>
          </a:p>
          <a:p>
            <a:r>
              <a:rPr lang="en-US" altLang="zh-CN" dirty="0" smtClean="0"/>
              <a:t>[1, 100]</a:t>
            </a:r>
            <a:endParaRPr lang="zh-CN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331" y="3092835"/>
            <a:ext cx="2333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16449" y="415594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Publish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4316450" y="4607859"/>
            <a:ext cx="8643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5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4: Subscribe and Lit up LED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707" y="4077906"/>
            <a:ext cx="1645584" cy="105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2821365" y="4535567"/>
            <a:ext cx="1090811" cy="395423"/>
            <a:chOff x="2590800" y="4597878"/>
            <a:chExt cx="1090811" cy="395423"/>
          </a:xfrm>
        </p:grpSpPr>
        <p:cxnSp>
          <p:nvCxnSpPr>
            <p:cNvPr id="21" name="直接箭头连接符 20"/>
            <p:cNvCxnSpPr/>
            <p:nvPr/>
          </p:nvCxnSpPr>
          <p:spPr>
            <a:xfrm flipH="1">
              <a:off x="2719924" y="4597878"/>
              <a:ext cx="9376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90800" y="4623969"/>
              <a:ext cx="1090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Subscribe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72235" y="1744645"/>
            <a:ext cx="1853891" cy="2166105"/>
            <a:chOff x="1972235" y="1744645"/>
            <a:chExt cx="1853891" cy="2166105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235" y="2343514"/>
              <a:ext cx="681318" cy="96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接箭头连接符 24"/>
            <p:cNvCxnSpPr/>
            <p:nvPr/>
          </p:nvCxnSpPr>
          <p:spPr>
            <a:xfrm flipV="1">
              <a:off x="2312894" y="3463074"/>
              <a:ext cx="8965" cy="4476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053473" y="1883145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LED</a:t>
              </a:r>
              <a:endParaRPr lang="zh-CN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97291" y="1744645"/>
              <a:ext cx="1128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&gt;50  : ON</a:t>
              </a:r>
            </a:p>
            <a:p>
              <a:r>
                <a:rPr lang="en-US" altLang="zh-CN" dirty="0" smtClean="0"/>
                <a:t>&lt;=50: OFF</a:t>
              </a:r>
              <a:endParaRPr lang="zh-CN" altLang="en-US" dirty="0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8588" y="2822625"/>
            <a:ext cx="1300433" cy="89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>
          <a:xfrm>
            <a:off x="4052048" y="2697119"/>
            <a:ext cx="3711387" cy="2312895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294094" y="2230955"/>
            <a:ext cx="96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AWS </a:t>
            </a:r>
            <a:r>
              <a:rPr lang="en-US" altLang="zh-CN" dirty="0" err="1" smtClean="0"/>
              <a:t>IoT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26303" y="4165994"/>
            <a:ext cx="1681438" cy="646331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Virtual “Thing” / Shadow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19800" y="3072317"/>
            <a:ext cx="1681438" cy="646331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Online MQTT</a:t>
            </a:r>
          </a:p>
          <a:p>
            <a:r>
              <a:rPr lang="en-US" altLang="zh-CN" dirty="0" smtClean="0"/>
              <a:t>Client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80036" y="44891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Publish</a:t>
            </a:r>
            <a:endParaRPr lang="zh-CN" altLang="en-US" dirty="0"/>
          </a:p>
        </p:txBody>
      </p:sp>
      <p:cxnSp>
        <p:nvCxnSpPr>
          <p:cNvPr id="7" name="肘形连接符 6"/>
          <p:cNvCxnSpPr>
            <a:stCxn id="32" idx="2"/>
            <a:endCxn id="31" idx="3"/>
          </p:cNvCxnSpPr>
          <p:nvPr/>
        </p:nvCxnSpPr>
        <p:spPr>
          <a:xfrm rot="5400000">
            <a:off x="5998874" y="3627515"/>
            <a:ext cx="770512" cy="95277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5: Combine Them Together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917957" y="1883145"/>
            <a:ext cx="2412485" cy="3332442"/>
            <a:chOff x="139939" y="1606146"/>
            <a:chExt cx="2412485" cy="333244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91" y="2529476"/>
              <a:ext cx="828676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4" y="3306756"/>
              <a:ext cx="590830" cy="52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0" y="3887793"/>
              <a:ext cx="1645584" cy="1050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肘形连接符 10"/>
            <p:cNvCxnSpPr>
              <a:endCxn id="10" idx="1"/>
            </p:cNvCxnSpPr>
            <p:nvPr/>
          </p:nvCxnSpPr>
          <p:spPr>
            <a:xfrm rot="16200000" flipH="1">
              <a:off x="546635" y="4052986"/>
              <a:ext cx="525398" cy="19501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39939" y="1606146"/>
              <a:ext cx="10636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Random </a:t>
              </a:r>
            </a:p>
            <a:p>
              <a:r>
                <a:rPr lang="en-US" altLang="zh-CN" dirty="0" smtClean="0"/>
                <a:t>Integer </a:t>
              </a:r>
            </a:p>
            <a:p>
              <a:r>
                <a:rPr lang="en-US" altLang="zh-CN" dirty="0" smtClean="0"/>
                <a:t>[1, 100]</a:t>
              </a:r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97942" y="3433067"/>
            <a:ext cx="3095938" cy="2076450"/>
            <a:chOff x="2719924" y="3156068"/>
            <a:chExt cx="3095938" cy="20764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237" y="3156068"/>
              <a:ext cx="2333625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肘形连接符 14"/>
            <p:cNvCxnSpPr/>
            <p:nvPr/>
          </p:nvCxnSpPr>
          <p:spPr>
            <a:xfrm>
              <a:off x="2719924" y="4261769"/>
              <a:ext cx="1018361" cy="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56592" y="3887793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Publish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68818" y="4874877"/>
            <a:ext cx="1090811" cy="395423"/>
            <a:chOff x="2590800" y="4597878"/>
            <a:chExt cx="1090811" cy="395423"/>
          </a:xfrm>
        </p:grpSpPr>
        <p:cxnSp>
          <p:nvCxnSpPr>
            <p:cNvPr id="18" name="直接箭头连接符 17"/>
            <p:cNvCxnSpPr/>
            <p:nvPr/>
          </p:nvCxnSpPr>
          <p:spPr>
            <a:xfrm flipH="1">
              <a:off x="2719924" y="4597878"/>
              <a:ext cx="9376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590800" y="4623969"/>
              <a:ext cx="1090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Subscribe</a:t>
              </a:r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50253" y="2021644"/>
            <a:ext cx="1853891" cy="2166105"/>
            <a:chOff x="1972235" y="1744645"/>
            <a:chExt cx="1853891" cy="2166105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235" y="2343514"/>
              <a:ext cx="681318" cy="96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直接箭头连接符 21"/>
            <p:cNvCxnSpPr/>
            <p:nvPr/>
          </p:nvCxnSpPr>
          <p:spPr>
            <a:xfrm flipV="1">
              <a:off x="2312894" y="3463074"/>
              <a:ext cx="8965" cy="4476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53473" y="1883145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LED</a:t>
              </a:r>
              <a:endParaRPr lang="zh-CN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97291" y="1744645"/>
              <a:ext cx="1128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&gt;50  : ON</a:t>
              </a:r>
            </a:p>
            <a:p>
              <a:r>
                <a:rPr lang="en-US" altLang="zh-CN" dirty="0" smtClean="0"/>
                <a:t>&lt;=50: OFF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149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Fancy: SNS services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447" y="1056286"/>
            <a:ext cx="8229600" cy="5069877"/>
          </a:xfrm>
        </p:spPr>
        <p:txBody>
          <a:bodyPr/>
          <a:lstStyle/>
          <a:p>
            <a:r>
              <a:rPr lang="en-US" altLang="zh-CN" dirty="0" smtClean="0"/>
              <a:t>Simple Notification Service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397" y="2476061"/>
            <a:ext cx="1645584" cy="105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肘形连接符 19"/>
          <p:cNvCxnSpPr/>
          <p:nvPr/>
        </p:nvCxnSpPr>
        <p:spPr>
          <a:xfrm>
            <a:off x="2445548" y="3034703"/>
            <a:ext cx="1018361" cy="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82216" y="266072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Publish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2368981" y="3291910"/>
            <a:ext cx="1090811" cy="395423"/>
            <a:chOff x="2590800" y="4597878"/>
            <a:chExt cx="1090811" cy="395423"/>
          </a:xfrm>
        </p:grpSpPr>
        <p:cxnSp>
          <p:nvCxnSpPr>
            <p:cNvPr id="23" name="直接箭头连接符 22"/>
            <p:cNvCxnSpPr/>
            <p:nvPr/>
          </p:nvCxnSpPr>
          <p:spPr>
            <a:xfrm flipH="1">
              <a:off x="2719924" y="4597878"/>
              <a:ext cx="9376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590800" y="4623969"/>
              <a:ext cx="1090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Subscribe</a:t>
              </a:r>
              <a:endParaRPr lang="zh-CN" altLang="en-US" dirty="0"/>
            </a:p>
          </p:txBody>
        </p:sp>
      </p:grp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241" y="3854267"/>
            <a:ext cx="1224858" cy="113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274323" y="5927429"/>
            <a:ext cx="135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Amazon SNS</a:t>
            </a:r>
            <a:endParaRPr lang="zh-CN" alt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5454" y="1736924"/>
            <a:ext cx="1300433" cy="89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35"/>
          <p:cNvSpPr/>
          <p:nvPr/>
        </p:nvSpPr>
        <p:spPr>
          <a:xfrm>
            <a:off x="3478914" y="1611418"/>
            <a:ext cx="3711387" cy="2010629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288391" y="1611418"/>
            <a:ext cx="96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AWS </a:t>
            </a:r>
            <a:r>
              <a:rPr lang="en-US" altLang="zh-CN" dirty="0" err="1" smtClean="0"/>
              <a:t>IoT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595454" y="2806242"/>
            <a:ext cx="1681438" cy="646331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Virtual “Thing” / Shadow</a:t>
            </a:r>
            <a:endParaRPr lang="zh-CN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84056" y="2798576"/>
            <a:ext cx="1843293" cy="2028831"/>
            <a:chOff x="5284056" y="2798576"/>
            <a:chExt cx="1843293" cy="2028831"/>
          </a:xfrm>
        </p:grpSpPr>
        <p:cxnSp>
          <p:nvCxnSpPr>
            <p:cNvPr id="28" name="肘形连接符 27"/>
            <p:cNvCxnSpPr>
              <a:stCxn id="14339" idx="2"/>
              <a:endCxn id="46" idx="0"/>
            </p:cNvCxnSpPr>
            <p:nvPr/>
          </p:nvCxnSpPr>
          <p:spPr>
            <a:xfrm rot="16200000" flipH="1">
              <a:off x="5479044" y="4138370"/>
              <a:ext cx="1374834" cy="323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164841" y="3991407"/>
              <a:ext cx="962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Forward</a:t>
              </a:r>
              <a:endParaRPr lang="zh-CN" altLang="en-US" dirty="0"/>
            </a:p>
          </p:txBody>
        </p: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056" y="2798576"/>
              <a:ext cx="1761571" cy="6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矩形 44"/>
          <p:cNvSpPr/>
          <p:nvPr/>
        </p:nvSpPr>
        <p:spPr>
          <a:xfrm>
            <a:off x="3478914" y="3705568"/>
            <a:ext cx="3711387" cy="2578691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5327362" y="4827407"/>
            <a:ext cx="1681438" cy="369332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My Topic</a:t>
            </a:r>
            <a:endParaRPr lang="zh-CN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2492" y="4259193"/>
            <a:ext cx="4324870" cy="2106495"/>
            <a:chOff x="1002492" y="4259193"/>
            <a:chExt cx="4324870" cy="2106495"/>
          </a:xfrm>
        </p:grpSpPr>
        <p:cxnSp>
          <p:nvCxnSpPr>
            <p:cNvPr id="8" name="直接箭头连接符 7"/>
            <p:cNvCxnSpPr>
              <a:stCxn id="46" idx="1"/>
            </p:cNvCxnSpPr>
            <p:nvPr/>
          </p:nvCxnSpPr>
          <p:spPr>
            <a:xfrm flipH="1">
              <a:off x="2017059" y="5012073"/>
              <a:ext cx="331030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>
              <a:stCxn id="46" idx="1"/>
            </p:cNvCxnSpPr>
            <p:nvPr/>
          </p:nvCxnSpPr>
          <p:spPr>
            <a:xfrm flipH="1">
              <a:off x="2017059" y="5012073"/>
              <a:ext cx="3310303" cy="9579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832" y="4259193"/>
              <a:ext cx="691474" cy="120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Image result for gmail image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2" y="5574405"/>
              <a:ext cx="791283" cy="79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255744" y="5884164"/>
              <a:ext cx="1090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Subscribe</a:t>
              </a:r>
              <a:endParaRPr lang="zh-CN" alt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58649" y="4591366"/>
              <a:ext cx="1090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Subscribe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58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Internet-of-Things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57198" y="1057912"/>
            <a:ext cx="5611908" cy="5069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C9933"/>
              </a:buClr>
              <a:buFont typeface="Wingdings" charset="2"/>
              <a:buChar char="Ø"/>
              <a:defRPr sz="24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charset="2"/>
              <a:buChar char="q"/>
              <a:defRPr sz="22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C9933"/>
              </a:buClr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CC9933"/>
              </a:buClr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Things (Devices)</a:t>
            </a:r>
          </a:p>
          <a:p>
            <a:pPr lvl="1"/>
            <a:r>
              <a:rPr kumimoji="1" lang="en-US" altLang="zh-CN" dirty="0" smtClean="0"/>
              <a:t>Many of them</a:t>
            </a:r>
          </a:p>
          <a:p>
            <a:pPr lvl="2"/>
            <a:r>
              <a:rPr kumimoji="1" lang="en-US" altLang="zh-CN" dirty="0" smtClean="0"/>
              <a:t>Different Types</a:t>
            </a:r>
          </a:p>
          <a:p>
            <a:pPr lvl="2"/>
            <a:r>
              <a:rPr kumimoji="1" lang="en-US" altLang="zh-CN" dirty="0" smtClean="0"/>
              <a:t>Isolated Systems</a:t>
            </a:r>
          </a:p>
          <a:p>
            <a:pPr lvl="1"/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Data and Command</a:t>
            </a:r>
            <a:endParaRPr kumimoji="1" lang="en-US" altLang="zh-CN" dirty="0"/>
          </a:p>
          <a:p>
            <a:pPr lvl="2"/>
            <a:r>
              <a:rPr kumimoji="1" lang="en-US" altLang="zh-CN" dirty="0" smtClean="0"/>
              <a:t>Sensing the world</a:t>
            </a:r>
          </a:p>
          <a:p>
            <a:pPr lvl="2"/>
            <a:r>
              <a:rPr kumimoji="1" lang="en-US" altLang="zh-CN" dirty="0" smtClean="0"/>
              <a:t>Give Response</a:t>
            </a:r>
          </a:p>
          <a:p>
            <a:pPr lvl="1"/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Challenge</a:t>
            </a:r>
          </a:p>
          <a:p>
            <a:pPr lvl="2"/>
            <a:r>
              <a:rPr kumimoji="1" lang="en-US" altLang="zh-CN" dirty="0" smtClean="0"/>
              <a:t>United: Connected + Communication</a:t>
            </a:r>
          </a:p>
          <a:p>
            <a:pPr lvl="2"/>
            <a:r>
              <a:rPr kumimoji="1" lang="en-US" altLang="zh-CN" dirty="0" smtClean="0"/>
              <a:t>Smart: Data Analytics + Strategy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626" y="1174454"/>
            <a:ext cx="2371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621" y="3074615"/>
            <a:ext cx="3400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63152" y="6425399"/>
            <a:ext cx="514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Source: https</a:t>
            </a:r>
            <a:r>
              <a:rPr lang="en-US" altLang="zh-CN" sz="1200" dirty="0"/>
              <a:t>://aws.amazon.com/iot-platform/ </a:t>
            </a:r>
            <a:endParaRPr lang="en-US" altLang="zh-CN" sz="1200" dirty="0" smtClean="0"/>
          </a:p>
          <a:p>
            <a:r>
              <a:rPr lang="en-US" altLang="zh-CN" sz="1200" dirty="0"/>
              <a:t>http://www.brain-smart.net/smart-brain-health-blog/page/2/#axzz4W4oSp8a6</a:t>
            </a:r>
            <a:endParaRPr lang="zh-CN" altLang="en-US" sz="1200" dirty="0"/>
          </a:p>
          <a:p>
            <a:endParaRPr lang="en-US" altLang="zh-CN" sz="1200" dirty="0" smtClean="0"/>
          </a:p>
        </p:txBody>
      </p:sp>
      <p:sp>
        <p:nvSpPr>
          <p:cNvPr id="11" name="矩形 10"/>
          <p:cNvSpPr/>
          <p:nvPr/>
        </p:nvSpPr>
        <p:spPr>
          <a:xfrm>
            <a:off x="5056094" y="1174453"/>
            <a:ext cx="3998259" cy="324514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489" y="4661647"/>
            <a:ext cx="1877311" cy="14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0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Amazon SNS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Create a Topic</a:t>
            </a:r>
          </a:p>
          <a:p>
            <a:pPr lvl="1"/>
            <a:r>
              <a:rPr lang="en-US" altLang="zh-CN" dirty="0" smtClean="0"/>
              <a:t>ARN will be used</a:t>
            </a:r>
          </a:p>
          <a:p>
            <a:pPr marL="457200" lvl="1" indent="0">
              <a:buNone/>
            </a:pPr>
            <a:r>
              <a:rPr lang="en-US" altLang="zh-CN" dirty="0" smtClean="0"/>
              <a:t>later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Subscribe your cellphone and email to this topic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153" y="1076861"/>
            <a:ext cx="5115766" cy="205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093" y="3792538"/>
            <a:ext cx="85058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379259" y="1976720"/>
            <a:ext cx="4347881" cy="349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1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Create a Rule in Amazon </a:t>
            </a:r>
            <a:r>
              <a:rPr lang="en-US" altLang="zh-CN" dirty="0" err="1" smtClean="0"/>
              <a:t>IoT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Add a query to filter your </a:t>
            </a:r>
            <a:r>
              <a:rPr lang="en-US" altLang="zh-CN" dirty="0" err="1" smtClean="0"/>
              <a:t>inteseting</a:t>
            </a:r>
            <a:r>
              <a:rPr lang="en-US" altLang="zh-CN" dirty="0" smtClean="0"/>
              <a:t> topic (event)</a:t>
            </a:r>
          </a:p>
          <a:p>
            <a:pPr lvl="1"/>
            <a:endParaRPr lang="zh-CN" altLang="en-US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Add an Action:</a:t>
            </a:r>
          </a:p>
          <a:p>
            <a:pPr lvl="1"/>
            <a:r>
              <a:rPr lang="en-US" altLang="zh-CN" dirty="0" smtClean="0"/>
              <a:t>Forward this message to SNS</a:t>
            </a:r>
          </a:p>
          <a:p>
            <a:pPr lvl="1"/>
            <a:r>
              <a:rPr lang="en-US" altLang="zh-CN" dirty="0" smtClean="0"/>
              <a:t>Specify </a:t>
            </a:r>
            <a:r>
              <a:rPr lang="en-US" altLang="zh-CN" dirty="0" err="1" smtClean="0"/>
              <a:t>Dest</a:t>
            </a:r>
            <a:r>
              <a:rPr lang="en-US" altLang="zh-CN" dirty="0" smtClean="0"/>
              <a:t> ARN</a:t>
            </a:r>
          </a:p>
          <a:p>
            <a:pPr lvl="1"/>
            <a:r>
              <a:rPr lang="en-US" altLang="zh-CN" dirty="0" smtClean="0"/>
              <a:t>Enable Rule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127" y="1675279"/>
            <a:ext cx="6634239" cy="98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127" y="4465451"/>
            <a:ext cx="4717676" cy="19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070" y="4327058"/>
            <a:ext cx="29718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4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Notification on SMS &amp; Email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88" y="1138470"/>
            <a:ext cx="2880388" cy="512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/>
          <a:stretch/>
        </p:blipFill>
        <p:spPr bwMode="auto">
          <a:xfrm>
            <a:off x="3639312" y="1738753"/>
            <a:ext cx="5419271" cy="369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Recap: Hello AWS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35388" y="6425398"/>
            <a:ext cx="3153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Source: https</a:t>
            </a:r>
            <a:r>
              <a:rPr lang="en-US" altLang="zh-CN" sz="1200" dirty="0"/>
              <a:t>://aws.amazon.com/iot-platform/ </a:t>
            </a:r>
            <a:endParaRPr lang="en-US" altLang="zh-CN" sz="1200" dirty="0" smtClean="0"/>
          </a:p>
        </p:txBody>
      </p:sp>
      <p:grpSp>
        <p:nvGrpSpPr>
          <p:cNvPr id="2070" name="组合 2069"/>
          <p:cNvGrpSpPr/>
          <p:nvPr/>
        </p:nvGrpSpPr>
        <p:grpSpPr>
          <a:xfrm>
            <a:off x="7601970" y="2550504"/>
            <a:ext cx="1346459" cy="3049414"/>
            <a:chOff x="7601970" y="2550504"/>
            <a:chExt cx="1346459" cy="3049414"/>
          </a:xfrm>
        </p:grpSpPr>
        <p:cxnSp>
          <p:nvCxnSpPr>
            <p:cNvPr id="9" name="直接箭头连接符 8"/>
            <p:cNvCxnSpPr/>
            <p:nvPr/>
          </p:nvCxnSpPr>
          <p:spPr>
            <a:xfrm flipV="1">
              <a:off x="7601970" y="3287681"/>
              <a:ext cx="489555" cy="4371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7601970" y="4457614"/>
              <a:ext cx="407052" cy="2805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6955" y="2550504"/>
              <a:ext cx="691474" cy="120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Image result for gmail imag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213" y="4808635"/>
              <a:ext cx="791283" cy="79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5" name="组合 2064"/>
          <p:cNvGrpSpPr/>
          <p:nvPr/>
        </p:nvGrpSpPr>
        <p:grpSpPr>
          <a:xfrm>
            <a:off x="139939" y="1606146"/>
            <a:ext cx="2412485" cy="3332442"/>
            <a:chOff x="139939" y="1606146"/>
            <a:chExt cx="2412485" cy="3332442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91" y="2529476"/>
              <a:ext cx="828676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4" y="3306756"/>
              <a:ext cx="590830" cy="52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0" y="3887793"/>
              <a:ext cx="1645584" cy="1050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肘形连接符 12"/>
            <p:cNvCxnSpPr>
              <a:endCxn id="3083" idx="1"/>
            </p:cNvCxnSpPr>
            <p:nvPr/>
          </p:nvCxnSpPr>
          <p:spPr>
            <a:xfrm rot="16200000" flipH="1">
              <a:off x="546635" y="4052986"/>
              <a:ext cx="525398" cy="19501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39939" y="1606146"/>
              <a:ext cx="10636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Random </a:t>
              </a:r>
            </a:p>
            <a:p>
              <a:r>
                <a:rPr lang="en-US" altLang="zh-CN" dirty="0" smtClean="0"/>
                <a:t>Integer </a:t>
              </a:r>
            </a:p>
            <a:p>
              <a:r>
                <a:rPr lang="en-US" altLang="zh-CN" dirty="0" smtClean="0"/>
                <a:t>[1, 100]</a:t>
              </a:r>
              <a:endParaRPr lang="zh-CN" altLang="en-US" dirty="0"/>
            </a:p>
          </p:txBody>
        </p:sp>
      </p:grpSp>
      <p:grpSp>
        <p:nvGrpSpPr>
          <p:cNvPr id="2066" name="组合 2065"/>
          <p:cNvGrpSpPr/>
          <p:nvPr/>
        </p:nvGrpSpPr>
        <p:grpSpPr>
          <a:xfrm>
            <a:off x="2719924" y="3156068"/>
            <a:ext cx="3095938" cy="2076450"/>
            <a:chOff x="2719924" y="3156068"/>
            <a:chExt cx="3095938" cy="20764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237" y="3156068"/>
              <a:ext cx="2333625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" name="肘形连接符 50"/>
            <p:cNvCxnSpPr/>
            <p:nvPr/>
          </p:nvCxnSpPr>
          <p:spPr>
            <a:xfrm>
              <a:off x="2719924" y="4261769"/>
              <a:ext cx="1018361" cy="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TextBox 2062"/>
            <p:cNvSpPr txBox="1"/>
            <p:nvPr/>
          </p:nvSpPr>
          <p:spPr>
            <a:xfrm>
              <a:off x="2756592" y="3887793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Publish</a:t>
              </a:r>
              <a:endParaRPr lang="zh-CN" altLang="en-US" dirty="0"/>
            </a:p>
          </p:txBody>
        </p:sp>
      </p:grpSp>
      <p:grpSp>
        <p:nvGrpSpPr>
          <p:cNvPr id="2067" name="组合 2066"/>
          <p:cNvGrpSpPr/>
          <p:nvPr/>
        </p:nvGrpSpPr>
        <p:grpSpPr>
          <a:xfrm>
            <a:off x="2590800" y="4597878"/>
            <a:ext cx="1090811" cy="395423"/>
            <a:chOff x="2590800" y="4597878"/>
            <a:chExt cx="1090811" cy="395423"/>
          </a:xfrm>
        </p:grpSpPr>
        <p:cxnSp>
          <p:nvCxnSpPr>
            <p:cNvPr id="2061" name="直接箭头连接符 2060"/>
            <p:cNvCxnSpPr/>
            <p:nvPr/>
          </p:nvCxnSpPr>
          <p:spPr>
            <a:xfrm flipH="1">
              <a:off x="2719924" y="4597878"/>
              <a:ext cx="9376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590800" y="4623969"/>
              <a:ext cx="1090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Subscribe</a:t>
              </a:r>
              <a:endParaRPr lang="zh-CN" altLang="en-US" dirty="0"/>
            </a:p>
          </p:txBody>
        </p:sp>
      </p:grpSp>
      <p:grpSp>
        <p:nvGrpSpPr>
          <p:cNvPr id="2069" name="组合 2068"/>
          <p:cNvGrpSpPr/>
          <p:nvPr/>
        </p:nvGrpSpPr>
        <p:grpSpPr>
          <a:xfrm>
            <a:off x="5334608" y="3617196"/>
            <a:ext cx="2230139" cy="1712192"/>
            <a:chOff x="5334608" y="3617196"/>
            <a:chExt cx="2230139" cy="1712192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542" y="3617196"/>
              <a:ext cx="1224858" cy="113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08542" y="4960056"/>
              <a:ext cx="1356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Amazon SNS</a:t>
              </a:r>
              <a:endParaRPr lang="zh-CN" altLang="en-US" dirty="0"/>
            </a:p>
          </p:txBody>
        </p:sp>
        <p:cxnSp>
          <p:nvCxnSpPr>
            <p:cNvPr id="57" name="肘形连接符 56"/>
            <p:cNvCxnSpPr/>
            <p:nvPr/>
          </p:nvCxnSpPr>
          <p:spPr>
            <a:xfrm>
              <a:off x="5427265" y="4264307"/>
              <a:ext cx="781277" cy="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334608" y="3832123"/>
              <a:ext cx="962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Forward</a:t>
              </a:r>
              <a:endParaRPr lang="zh-CN" altLang="en-US" dirty="0"/>
            </a:p>
          </p:txBody>
        </p:sp>
      </p:grpSp>
      <p:grpSp>
        <p:nvGrpSpPr>
          <p:cNvPr id="2068" name="组合 2067"/>
          <p:cNvGrpSpPr/>
          <p:nvPr/>
        </p:nvGrpSpPr>
        <p:grpSpPr>
          <a:xfrm>
            <a:off x="1972235" y="1744645"/>
            <a:ext cx="1853891" cy="2166105"/>
            <a:chOff x="1972235" y="1744645"/>
            <a:chExt cx="1853891" cy="2166105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235" y="2343514"/>
              <a:ext cx="681318" cy="96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直接箭头连接符 28"/>
            <p:cNvCxnSpPr/>
            <p:nvPr/>
          </p:nvCxnSpPr>
          <p:spPr>
            <a:xfrm flipV="1">
              <a:off x="2312894" y="3463074"/>
              <a:ext cx="8965" cy="4476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053473" y="1883145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LED</a:t>
              </a:r>
              <a:endParaRPr lang="zh-CN" alt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97291" y="1744645"/>
              <a:ext cx="1128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&gt;50  : ON</a:t>
              </a:r>
            </a:p>
            <a:p>
              <a:r>
                <a:rPr lang="en-US" altLang="zh-CN" dirty="0" smtClean="0"/>
                <a:t>&lt;=50: OFF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15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Recap: Amazon </a:t>
            </a:r>
            <a:r>
              <a:rPr kumimoji="1" lang="en-US" altLang="zh-CN" dirty="0" err="1" smtClean="0"/>
              <a:t>IoT</a:t>
            </a:r>
            <a:r>
              <a:rPr kumimoji="1" lang="en-US" altLang="zh-CN" dirty="0" smtClean="0"/>
              <a:t> Architecture</a:t>
            </a:r>
            <a:endParaRPr kumimoji="1" lang="zh-CN" altLang="en-US" dirty="0"/>
          </a:p>
        </p:txBody>
      </p:sp>
      <p:pic>
        <p:nvPicPr>
          <p:cNvPr id="7" name="内容占位符 6" descr="Screen Shot 2016-09-05 at 6.28.38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" b="-256"/>
          <a:stretch/>
        </p:blipFill>
        <p:spPr>
          <a:xfrm>
            <a:off x="83062" y="1043103"/>
            <a:ext cx="9004666" cy="5287361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 Creative!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7" y="1056286"/>
            <a:ext cx="3442449" cy="5069877"/>
          </a:xfrm>
        </p:spPr>
        <p:txBody>
          <a:bodyPr/>
          <a:lstStyle/>
          <a:p>
            <a:r>
              <a:rPr lang="en-US" altLang="zh-CN" dirty="0" smtClean="0"/>
              <a:t>Bunch of Services</a:t>
            </a:r>
          </a:p>
          <a:p>
            <a:endParaRPr lang="en-US" altLang="zh-CN" dirty="0"/>
          </a:p>
          <a:p>
            <a:r>
              <a:rPr lang="en-US" altLang="zh-CN" b="1" dirty="0" smtClean="0"/>
              <a:t>Embedded systems</a:t>
            </a:r>
            <a:r>
              <a:rPr lang="en-US" altLang="zh-CN" dirty="0" smtClean="0"/>
              <a:t> + </a:t>
            </a:r>
            <a:r>
              <a:rPr lang="en-US" altLang="zh-CN" b="1" dirty="0" smtClean="0"/>
              <a:t>Cloud Services</a:t>
            </a:r>
            <a:r>
              <a:rPr lang="en-US" altLang="zh-CN" dirty="0" smtClean="0"/>
              <a:t>…</a:t>
            </a:r>
          </a:p>
          <a:p>
            <a:endParaRPr lang="en-US" altLang="zh-CN" dirty="0" smtClean="0"/>
          </a:p>
          <a:p>
            <a:r>
              <a:rPr lang="en-US" altLang="zh-CN" dirty="0" err="1" smtClean="0"/>
              <a:t>IoT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401" y="6831"/>
            <a:ext cx="4836599" cy="685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2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Thing: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</a:t>
            </a:r>
            <a:r>
              <a:rPr lang="en-US" dirty="0" smtClean="0">
                <a:solidFill>
                  <a:srgbClr val="FF0000"/>
                </a:solidFill>
              </a:rPr>
              <a:t>UPLOAD</a:t>
            </a:r>
            <a:r>
              <a:rPr lang="en-US" dirty="0" smtClean="0"/>
              <a:t> YOUR PUBLIC KEY!!!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5" r="49749" b="30872"/>
          <a:stretch/>
        </p:blipFill>
        <p:spPr>
          <a:xfrm>
            <a:off x="0" y="2715065"/>
            <a:ext cx="3124200" cy="2796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738412"/>
            <a:ext cx="5253111" cy="437485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54653" y="4571929"/>
            <a:ext cx="2565147" cy="9400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1148" y="1870698"/>
            <a:ext cx="223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to Open Source!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23878" y="2300212"/>
            <a:ext cx="295422" cy="299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166425" y="2240030"/>
            <a:ext cx="14067" cy="359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200" y="6515513"/>
            <a:ext cx="5334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Source: </a:t>
            </a:r>
            <a:r>
              <a:rPr lang="en-US" altLang="zh-CN" sz="1200" dirty="0" err="1" smtClean="0"/>
              <a:t>WeChat</a:t>
            </a:r>
            <a:r>
              <a:rPr lang="en-US" altLang="zh-CN" sz="1200" dirty="0" smtClean="0"/>
              <a:t> Subscriptions: </a:t>
            </a:r>
            <a:r>
              <a:rPr lang="zh-CN" altLang="en-US" sz="1200" dirty="0" smtClean="0"/>
              <a:t> 西乔</a:t>
            </a:r>
            <a:r>
              <a:rPr lang="en-US" altLang="zh-CN" sz="1200" dirty="0" smtClean="0"/>
              <a:t>《</a:t>
            </a:r>
            <a:r>
              <a:rPr lang="zh-CN" altLang="en-US" sz="1200" dirty="0" smtClean="0"/>
              <a:t>神秘的程序员们 </a:t>
            </a:r>
            <a:r>
              <a:rPr lang="en-US" altLang="zh-CN" sz="1200" dirty="0" smtClean="0"/>
              <a:t>39》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Geek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Life</a:t>
            </a:r>
            <a:r>
              <a:rPr lang="zh-CN" altLang="en-US" sz="1200" dirty="0" smtClean="0"/>
              <a:t> </a:t>
            </a:r>
            <a:r>
              <a:rPr lang="en-US" altLang="zh-CN" sz="1200" dirty="0" err="1" smtClean="0"/>
              <a:t>Chpt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39.</a:t>
            </a:r>
          </a:p>
        </p:txBody>
      </p:sp>
    </p:spTree>
    <p:extLst>
      <p:ext uri="{BB962C8B-B14F-4D97-AF65-F5344CB8AC3E}">
        <p14:creationId xmlns:p14="http://schemas.microsoft.com/office/powerpoint/2010/main" val="89646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 50,000 AWS Bill!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7" y="1068234"/>
            <a:ext cx="9039513" cy="5288116"/>
          </a:xfrm>
          <a:prstGeom prst="rect">
            <a:avLst/>
          </a:prstGeom>
        </p:spPr>
      </p:pic>
      <p:sp>
        <p:nvSpPr>
          <p:cNvPr id="8" name="矩形 8"/>
          <p:cNvSpPr/>
          <p:nvPr/>
        </p:nvSpPr>
        <p:spPr>
          <a:xfrm>
            <a:off x="5303520" y="4431251"/>
            <a:ext cx="2365344" cy="3517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67512" y="6582975"/>
            <a:ext cx="847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Source</a:t>
            </a:r>
            <a:r>
              <a:rPr lang="en-US" altLang="zh-CN" sz="1200" dirty="0"/>
              <a:t>: https://</a:t>
            </a:r>
            <a:r>
              <a:rPr lang="en-US" altLang="zh-CN" sz="1200" dirty="0" err="1"/>
              <a:t>www.quora.com</a:t>
            </a:r>
            <a:r>
              <a:rPr lang="en-US" altLang="zh-CN" sz="1200" dirty="0"/>
              <a:t>/My-AWS-account-was-hacked-and-I-have-a-50-000-bill-how-can-I-reduce-the-amount-I-need-to-pay</a:t>
            </a:r>
            <a:endParaRPr lang="en-US" altLang="zh-CN" sz="1200" dirty="0" smtClean="0"/>
          </a:p>
        </p:txBody>
      </p:sp>
    </p:spTree>
    <p:extLst>
      <p:ext uri="{BB962C8B-B14F-4D97-AF65-F5344CB8AC3E}">
        <p14:creationId xmlns:p14="http://schemas.microsoft.com/office/powerpoint/2010/main" val="15123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Amazon </a:t>
            </a:r>
            <a:r>
              <a:rPr lang="en-US" dirty="0" err="1" smtClean="0"/>
              <a:t>IoT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http://docs.aws.amazon.com/iot/latest/developerguide/what-is-aws-</a:t>
            </a:r>
            <a:r>
              <a:rPr lang="en-US" dirty="0" smtClean="0">
                <a:hlinkClick r:id="rId3"/>
              </a:rPr>
              <a:t>iot.html</a:t>
            </a:r>
            <a:endParaRPr lang="en-US" dirty="0" smtClean="0"/>
          </a:p>
          <a:p>
            <a:r>
              <a:rPr lang="en-US" dirty="0" smtClean="0"/>
              <a:t>Amazon SNS</a:t>
            </a:r>
          </a:p>
          <a:p>
            <a:pPr lvl="1"/>
            <a:r>
              <a:rPr lang="en-US" dirty="0">
                <a:hlinkClick r:id="rId4"/>
              </a:rPr>
              <a:t>http://docs.aws.amazon.com/sns/latest/dg/</a:t>
            </a:r>
            <a:r>
              <a:rPr lang="en-US" dirty="0" smtClean="0">
                <a:hlinkClick r:id="rId4"/>
              </a:rPr>
              <a:t>welcome.html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AWS Resource </a:t>
            </a:r>
            <a:r>
              <a:rPr lang="en-US" dirty="0" smtClean="0">
                <a:solidFill>
                  <a:srgbClr val="FF0000"/>
                </a:solidFill>
              </a:rPr>
              <a:t>list </a:t>
            </a:r>
            <a:r>
              <a:rPr lang="en-US" dirty="0" smtClean="0"/>
              <a:t>for course projects</a:t>
            </a:r>
          </a:p>
          <a:p>
            <a:pPr lvl="1"/>
            <a:r>
              <a:rPr lang="en-US" dirty="0"/>
              <a:t>http://</a:t>
            </a:r>
            <a:r>
              <a:rPr lang="en-US" dirty="0" err="1" smtClean="0"/>
              <a:t>cps.cse.wustl.edu</a:t>
            </a:r>
            <a:r>
              <a:rPr lang="en-US" dirty="0" smtClean="0"/>
              <a:t>/</a:t>
            </a:r>
            <a:r>
              <a:rPr lang="en-US" dirty="0" err="1" smtClean="0"/>
              <a:t>index.php</a:t>
            </a:r>
            <a:r>
              <a:rPr lang="en-US" dirty="0" smtClean="0"/>
              <a:t>/</a:t>
            </a:r>
            <a:r>
              <a:rPr lang="en-US" dirty="0" err="1" smtClean="0"/>
              <a:t>AWS_Resources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altLang="zh-CN" dirty="0"/>
              <a:t>Apply for $40 credits for Amazon AWS </a:t>
            </a:r>
          </a:p>
          <a:p>
            <a:pPr lvl="1"/>
            <a:r>
              <a:rPr lang="en-US" altLang="zh-CN" dirty="0">
                <a:hlinkClick r:id="rId5"/>
              </a:rPr>
              <a:t>https://aws.amazon.com/education/awseducate/apply/</a:t>
            </a:r>
            <a:endParaRPr lang="en-US" altLang="zh-CN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3153C-EC00-3A4E-884B-480E6BC83DD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Run in public cloud</a:t>
            </a:r>
          </a:p>
          <a:p>
            <a:endParaRPr lang="en-US" dirty="0" smtClean="0"/>
          </a:p>
          <a:p>
            <a:r>
              <a:rPr lang="en-US" dirty="0" smtClean="0"/>
              <a:t>Difficulty varies for listed candidates - will take difficulty into consideration when grading.</a:t>
            </a:r>
          </a:p>
          <a:p>
            <a:endParaRPr lang="en-US" dirty="0" smtClean="0"/>
          </a:p>
          <a:p>
            <a:r>
              <a:rPr lang="en-US" dirty="0" smtClean="0"/>
              <a:t>Will </a:t>
            </a:r>
            <a:r>
              <a:rPr lang="en-US" dirty="0"/>
              <a:t>grade based on</a:t>
            </a:r>
          </a:p>
          <a:p>
            <a:pPr lvl="1"/>
            <a:r>
              <a:rPr lang="en-US" dirty="0" smtClean="0"/>
              <a:t>project difficulty</a:t>
            </a:r>
          </a:p>
          <a:p>
            <a:pPr lvl="1"/>
            <a:r>
              <a:rPr lang="en-US" dirty="0" smtClean="0"/>
              <a:t>quality and depth of work</a:t>
            </a:r>
            <a:endParaRPr lang="en-US" dirty="0"/>
          </a:p>
          <a:p>
            <a:pPr lvl="1"/>
            <a:r>
              <a:rPr lang="en-US" dirty="0" smtClean="0"/>
              <a:t>workload </a:t>
            </a:r>
            <a:r>
              <a:rPr lang="en-US" dirty="0"/>
              <a:t>distribution among </a:t>
            </a:r>
            <a:r>
              <a:rPr lang="en-US" dirty="0" smtClean="0"/>
              <a:t>team members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Milestones: proposal, demo1</a:t>
            </a:r>
            <a:r>
              <a:rPr lang="en-US" dirty="0"/>
              <a:t>, demo2, </a:t>
            </a:r>
            <a:r>
              <a:rPr lang="en-US" dirty="0" smtClean="0"/>
              <a:t>final demo, report.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Start early! Discuss with us and Dr. Lu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3153C-EC00-3A4E-884B-480E6BC83D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Solution: AWS </a:t>
            </a:r>
            <a:r>
              <a:rPr lang="en-US" altLang="zh-CN" dirty="0" err="1" smtClean="0"/>
              <a:t>IoT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198" y="1771650"/>
            <a:ext cx="2333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215" y="1219200"/>
            <a:ext cx="1085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77" y="3399585"/>
            <a:ext cx="13811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452796" y="2210996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525" y="3604754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802" y="2876550"/>
            <a:ext cx="7715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326" y="2509837"/>
            <a:ext cx="10763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273" y="1219200"/>
            <a:ext cx="10858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57200" y="1174454"/>
            <a:ext cx="5109602" cy="3711312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22494" y="5208493"/>
            <a:ext cx="342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United: Connect + Communication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584451" y="1174454"/>
            <a:ext cx="3236820" cy="3711312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822747" y="5298140"/>
            <a:ext cx="2725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Smart: Other Cloud Service</a:t>
            </a:r>
          </a:p>
          <a:p>
            <a:r>
              <a:rPr lang="en-US" altLang="zh-CN" dirty="0"/>
              <a:t>	</a:t>
            </a:r>
            <a:r>
              <a:rPr lang="en-US" altLang="zh-CN" dirty="0" smtClean="0"/>
              <a:t>Data Storage</a:t>
            </a:r>
          </a:p>
          <a:p>
            <a:r>
              <a:rPr lang="en-US" altLang="zh-CN" dirty="0"/>
              <a:t>	</a:t>
            </a:r>
            <a:r>
              <a:rPr lang="en-US" altLang="zh-CN" dirty="0" smtClean="0"/>
              <a:t>Machine Learning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7279341" y="2210996"/>
            <a:ext cx="326370" cy="298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351059" y="3324225"/>
            <a:ext cx="407052" cy="280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35388" y="6425398"/>
            <a:ext cx="3153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Source: https</a:t>
            </a:r>
            <a:r>
              <a:rPr lang="en-US" altLang="zh-CN" sz="1200" dirty="0"/>
              <a:t>://aws.amazon.com/iot-platform/ </a:t>
            </a:r>
            <a:endParaRPr lang="en-US" altLang="zh-CN" sz="1200" dirty="0" smtClean="0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006" y="3823829"/>
            <a:ext cx="1062318" cy="8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9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18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altLang="zh-CN" dirty="0"/>
              <a:t>Smart House </a:t>
            </a:r>
            <a:r>
              <a:rPr lang="en-US" altLang="zh-CN" dirty="0" smtClean="0"/>
              <a:t>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3153C-EC00-3A4E-884B-480E6BC83DD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Shape 71"/>
          <p:cNvSpPr txBox="1"/>
          <p:nvPr/>
        </p:nvSpPr>
        <p:spPr>
          <a:xfrm>
            <a:off x="449284" y="3960437"/>
            <a:ext cx="13299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RealTime</a:t>
            </a:r>
          </a:p>
          <a:p>
            <a:pPr algn="ctr"/>
            <a:r>
              <a:rPr lang="en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Monitor</a:t>
            </a:r>
          </a:p>
        </p:txBody>
      </p:sp>
      <p:pic>
        <p:nvPicPr>
          <p:cNvPr id="6" name="Shape 72" descr="Image result for mesh network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97221" y="3511038"/>
            <a:ext cx="1848678" cy="150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3" descr="img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762" y="2687774"/>
            <a:ext cx="2034300" cy="10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74" descr="Image result for android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84" y="3960412"/>
            <a:ext cx="1661999" cy="16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75" descr="Screenshot 2016-10-09 20.47.1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8663" y="4568238"/>
            <a:ext cx="1139099" cy="93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76" descr="imgres.jp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596" y="5017636"/>
            <a:ext cx="740400" cy="6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77" descr="imgres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1458" y="3421695"/>
            <a:ext cx="1329900" cy="10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78" descr="imgres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7359" y="5181257"/>
            <a:ext cx="1329900" cy="8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79" descr="Image result for youtube live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184" y="3223687"/>
            <a:ext cx="348474" cy="1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80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360" y="1871213"/>
            <a:ext cx="629141" cy="81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81"/>
          <p:cNvSpPr txBox="1"/>
          <p:nvPr/>
        </p:nvSpPr>
        <p:spPr>
          <a:xfrm>
            <a:off x="7617034" y="2965237"/>
            <a:ext cx="1329900" cy="19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" sz="1200">
                <a:latin typeface="Rockwell"/>
                <a:ea typeface="Rockwell"/>
                <a:cs typeface="Rockwell"/>
                <a:sym typeface="Rockwell"/>
              </a:rPr>
              <a:t>Camera System</a:t>
            </a:r>
          </a:p>
        </p:txBody>
      </p:sp>
      <p:sp>
        <p:nvSpPr>
          <p:cNvPr id="16" name="Shape 82"/>
          <p:cNvSpPr txBox="1"/>
          <p:nvPr/>
        </p:nvSpPr>
        <p:spPr>
          <a:xfrm>
            <a:off x="7932558" y="4881487"/>
            <a:ext cx="559500" cy="19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" sz="12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LED</a:t>
            </a:r>
          </a:p>
        </p:txBody>
      </p:sp>
      <p:sp>
        <p:nvSpPr>
          <p:cNvPr id="17" name="Shape 83"/>
          <p:cNvSpPr txBox="1"/>
          <p:nvPr/>
        </p:nvSpPr>
        <p:spPr>
          <a:xfrm>
            <a:off x="6649034" y="1549087"/>
            <a:ext cx="2425800" cy="19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" sz="1200">
                <a:latin typeface="Rockwell"/>
                <a:ea typeface="Rockwell"/>
                <a:cs typeface="Rockwell"/>
                <a:sym typeface="Rockwell"/>
              </a:rPr>
              <a:t>Temperature/Humidity Sensor</a:t>
            </a:r>
          </a:p>
        </p:txBody>
      </p:sp>
      <p:pic>
        <p:nvPicPr>
          <p:cNvPr id="18" name="Shape 84" descr="Image result for bidirectional arrow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50059" y="3960413"/>
            <a:ext cx="3347174" cy="74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7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1412850"/>
            <a:ext cx="2808000" cy="7557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/>
              <a:t>Final Project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2580000"/>
            <a:ext cx="2946600" cy="26271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1400" dirty="0"/>
              <a:t>Integrated everything with webpage dashboard</a:t>
            </a:r>
          </a:p>
          <a:p>
            <a:pPr marL="457200" indent="-317500"/>
            <a:r>
              <a:rPr lang="en" sz="1400" dirty="0" err="1"/>
              <a:t>RealTime</a:t>
            </a:r>
            <a:r>
              <a:rPr lang="en" sz="1400" dirty="0"/>
              <a:t> Live Stream</a:t>
            </a:r>
          </a:p>
          <a:p>
            <a:pPr marL="457200" indent="-317500"/>
            <a:r>
              <a:rPr lang="en" sz="1400" dirty="0" err="1"/>
              <a:t>RealTime</a:t>
            </a:r>
            <a:r>
              <a:rPr lang="en" sz="1400" dirty="0"/>
              <a:t> Temperature and Humidity Monitor</a:t>
            </a:r>
          </a:p>
          <a:p>
            <a:pPr marL="457200" indent="-317500"/>
            <a:r>
              <a:rPr lang="en" sz="1400" dirty="0"/>
              <a:t>Remotely Light Control</a:t>
            </a:r>
          </a:p>
          <a:p>
            <a:pPr marL="457200" indent="-317500"/>
            <a:r>
              <a:rPr lang="en" sz="1400" dirty="0"/>
              <a:t>Virtual Control Over Door</a:t>
            </a:r>
          </a:p>
          <a:p>
            <a:pPr marL="457200" indent="-317500"/>
            <a:r>
              <a:rPr lang="en" sz="1400" dirty="0"/>
              <a:t>Android App: Live Streaming and Light Control</a:t>
            </a:r>
          </a:p>
        </p:txBody>
      </p:sp>
      <p:pic>
        <p:nvPicPr>
          <p:cNvPr id="109" name="Shape 109" descr="Open Chromebook laptop computer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975" y="1554575"/>
            <a:ext cx="5591976" cy="33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Screen Shot 2016-12-04 at 4.40.20 PM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0625" y="1800124"/>
            <a:ext cx="4203494" cy="262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Portrait-oriented black smaptphone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600" y="2442624"/>
            <a:ext cx="1675824" cy="329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576" y="2713550"/>
            <a:ext cx="1550849" cy="268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Tutorial: Hello AWS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35388" y="6425398"/>
            <a:ext cx="3153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Source: https</a:t>
            </a:r>
            <a:r>
              <a:rPr lang="en-US" altLang="zh-CN" sz="1200" dirty="0"/>
              <a:t>://aws.amazon.com/iot-platform/ </a:t>
            </a:r>
            <a:endParaRPr lang="en-US" altLang="zh-CN" sz="1200" dirty="0" smtClean="0"/>
          </a:p>
        </p:txBody>
      </p:sp>
      <p:grpSp>
        <p:nvGrpSpPr>
          <p:cNvPr id="2070" name="组合 2069"/>
          <p:cNvGrpSpPr/>
          <p:nvPr/>
        </p:nvGrpSpPr>
        <p:grpSpPr>
          <a:xfrm>
            <a:off x="7601970" y="2550504"/>
            <a:ext cx="1346459" cy="3049414"/>
            <a:chOff x="7601970" y="2550504"/>
            <a:chExt cx="1346459" cy="3049414"/>
          </a:xfrm>
        </p:grpSpPr>
        <p:cxnSp>
          <p:nvCxnSpPr>
            <p:cNvPr id="9" name="直接箭头连接符 8"/>
            <p:cNvCxnSpPr/>
            <p:nvPr/>
          </p:nvCxnSpPr>
          <p:spPr>
            <a:xfrm flipV="1">
              <a:off x="7601970" y="3287681"/>
              <a:ext cx="489555" cy="4371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7601970" y="4457614"/>
              <a:ext cx="407052" cy="2805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6955" y="2550504"/>
              <a:ext cx="691474" cy="120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Image result for gmail imag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213" y="4808635"/>
              <a:ext cx="791283" cy="79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5" name="组合 2064"/>
          <p:cNvGrpSpPr/>
          <p:nvPr/>
        </p:nvGrpSpPr>
        <p:grpSpPr>
          <a:xfrm>
            <a:off x="139939" y="1606146"/>
            <a:ext cx="2412485" cy="3332442"/>
            <a:chOff x="139939" y="1606146"/>
            <a:chExt cx="2412485" cy="3332442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91" y="2529476"/>
              <a:ext cx="828676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4" y="3306756"/>
              <a:ext cx="590830" cy="52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0" y="3887793"/>
              <a:ext cx="1645584" cy="1050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肘形连接符 12"/>
            <p:cNvCxnSpPr>
              <a:endCxn id="3083" idx="1"/>
            </p:cNvCxnSpPr>
            <p:nvPr/>
          </p:nvCxnSpPr>
          <p:spPr>
            <a:xfrm rot="16200000" flipH="1">
              <a:off x="546635" y="4052986"/>
              <a:ext cx="525398" cy="19501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39939" y="1606146"/>
              <a:ext cx="10636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Random </a:t>
              </a:r>
            </a:p>
            <a:p>
              <a:r>
                <a:rPr lang="en-US" altLang="zh-CN" dirty="0" smtClean="0"/>
                <a:t>Integer </a:t>
              </a:r>
            </a:p>
            <a:p>
              <a:r>
                <a:rPr lang="en-US" altLang="zh-CN" dirty="0" smtClean="0"/>
                <a:t>[1, 100]</a:t>
              </a:r>
              <a:endParaRPr lang="zh-CN" altLang="en-US" dirty="0"/>
            </a:p>
          </p:txBody>
        </p:sp>
      </p:grpSp>
      <p:grpSp>
        <p:nvGrpSpPr>
          <p:cNvPr id="2066" name="组合 2065"/>
          <p:cNvGrpSpPr/>
          <p:nvPr/>
        </p:nvGrpSpPr>
        <p:grpSpPr>
          <a:xfrm>
            <a:off x="2719924" y="3156068"/>
            <a:ext cx="3095938" cy="2076450"/>
            <a:chOff x="2719924" y="3156068"/>
            <a:chExt cx="3095938" cy="20764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237" y="3156068"/>
              <a:ext cx="2333625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" name="肘形连接符 50"/>
            <p:cNvCxnSpPr/>
            <p:nvPr/>
          </p:nvCxnSpPr>
          <p:spPr>
            <a:xfrm>
              <a:off x="2719924" y="4261769"/>
              <a:ext cx="1018361" cy="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TextBox 2062"/>
            <p:cNvSpPr txBox="1"/>
            <p:nvPr/>
          </p:nvSpPr>
          <p:spPr>
            <a:xfrm>
              <a:off x="2756592" y="3887793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Publish</a:t>
              </a:r>
              <a:endParaRPr lang="zh-CN" altLang="en-US" dirty="0"/>
            </a:p>
          </p:txBody>
        </p:sp>
      </p:grpSp>
      <p:grpSp>
        <p:nvGrpSpPr>
          <p:cNvPr id="2067" name="组合 2066"/>
          <p:cNvGrpSpPr/>
          <p:nvPr/>
        </p:nvGrpSpPr>
        <p:grpSpPr>
          <a:xfrm>
            <a:off x="2590800" y="4597878"/>
            <a:ext cx="1090811" cy="395423"/>
            <a:chOff x="2590800" y="4597878"/>
            <a:chExt cx="1090811" cy="395423"/>
          </a:xfrm>
        </p:grpSpPr>
        <p:cxnSp>
          <p:nvCxnSpPr>
            <p:cNvPr id="2061" name="直接箭头连接符 2060"/>
            <p:cNvCxnSpPr/>
            <p:nvPr/>
          </p:nvCxnSpPr>
          <p:spPr>
            <a:xfrm flipH="1">
              <a:off x="2719924" y="4597878"/>
              <a:ext cx="9376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590800" y="4623969"/>
              <a:ext cx="1090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Subscribe</a:t>
              </a:r>
              <a:endParaRPr lang="zh-CN" altLang="en-US" dirty="0"/>
            </a:p>
          </p:txBody>
        </p:sp>
      </p:grpSp>
      <p:grpSp>
        <p:nvGrpSpPr>
          <p:cNvPr id="2069" name="组合 2068"/>
          <p:cNvGrpSpPr/>
          <p:nvPr/>
        </p:nvGrpSpPr>
        <p:grpSpPr>
          <a:xfrm>
            <a:off x="5334608" y="3617196"/>
            <a:ext cx="2230139" cy="1712192"/>
            <a:chOff x="5334608" y="3617196"/>
            <a:chExt cx="2230139" cy="1712192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542" y="3617196"/>
              <a:ext cx="1224858" cy="113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08542" y="4960056"/>
              <a:ext cx="1356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Amazon SNS</a:t>
              </a:r>
              <a:endParaRPr lang="zh-CN" altLang="en-US" dirty="0"/>
            </a:p>
          </p:txBody>
        </p:sp>
        <p:cxnSp>
          <p:nvCxnSpPr>
            <p:cNvPr id="57" name="肘形连接符 56"/>
            <p:cNvCxnSpPr/>
            <p:nvPr/>
          </p:nvCxnSpPr>
          <p:spPr>
            <a:xfrm>
              <a:off x="5427265" y="4264307"/>
              <a:ext cx="781277" cy="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334608" y="3832123"/>
              <a:ext cx="962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Forward</a:t>
              </a:r>
              <a:endParaRPr lang="zh-CN" altLang="en-US" dirty="0"/>
            </a:p>
          </p:txBody>
        </p:sp>
      </p:grpSp>
      <p:grpSp>
        <p:nvGrpSpPr>
          <p:cNvPr id="2068" name="组合 2067"/>
          <p:cNvGrpSpPr/>
          <p:nvPr/>
        </p:nvGrpSpPr>
        <p:grpSpPr>
          <a:xfrm>
            <a:off x="1972235" y="1744645"/>
            <a:ext cx="1853891" cy="2166105"/>
            <a:chOff x="1972235" y="1744645"/>
            <a:chExt cx="1853891" cy="2166105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235" y="2343514"/>
              <a:ext cx="681318" cy="96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直接箭头连接符 28"/>
            <p:cNvCxnSpPr/>
            <p:nvPr/>
          </p:nvCxnSpPr>
          <p:spPr>
            <a:xfrm flipV="1">
              <a:off x="2312894" y="3463074"/>
              <a:ext cx="8965" cy="4476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053473" y="1883145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LED</a:t>
              </a:r>
              <a:endParaRPr lang="zh-CN" alt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97291" y="1744645"/>
              <a:ext cx="1128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&gt;50  : ON</a:t>
              </a:r>
            </a:p>
            <a:p>
              <a:r>
                <a:rPr lang="en-US" altLang="zh-CN" dirty="0" smtClean="0"/>
                <a:t>&lt;=50: OFF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62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1: Create a Virtual "Thing”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4917" y="2381019"/>
            <a:ext cx="1300433" cy="89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698377" y="2255513"/>
            <a:ext cx="3711387" cy="2312895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940423" y="1789349"/>
            <a:ext cx="96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AWS </a:t>
            </a:r>
            <a:r>
              <a:rPr lang="en-US" altLang="zh-CN" dirty="0" err="1" smtClean="0"/>
              <a:t>IoT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2844" y="3698791"/>
            <a:ext cx="1681438" cy="646331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Virtual “Thing” / Shadow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57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Get into AWS Manage Console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Create your own AWS account</a:t>
            </a:r>
          </a:p>
          <a:p>
            <a:r>
              <a:rPr lang="en-US" altLang="zh-CN" dirty="0" smtClean="0"/>
              <a:t>Sign In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Manage Console</a:t>
            </a:r>
          </a:p>
          <a:p>
            <a:pPr lvl="1"/>
            <a:r>
              <a:rPr lang="en-US" altLang="zh-CN" dirty="0"/>
              <a:t>https://aws.</a:t>
            </a:r>
            <a:r>
              <a:rPr lang="en-US" altLang="zh-CN" b="1" dirty="0"/>
              <a:t>amazon</a:t>
            </a:r>
            <a:r>
              <a:rPr lang="en-US" altLang="zh-CN" dirty="0"/>
              <a:t>.com/</a:t>
            </a:r>
            <a:r>
              <a:rPr lang="en-US" altLang="zh-CN" b="1" dirty="0"/>
              <a:t>iot</a:t>
            </a:r>
            <a:r>
              <a:rPr lang="en-US" altLang="zh-CN" dirty="0"/>
              <a:t>/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022" y="2512161"/>
            <a:ext cx="6696220" cy="29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719482" y="3388661"/>
            <a:ext cx="2151530" cy="9502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8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Create a thing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AWS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Menu</a:t>
            </a:r>
          </a:p>
          <a:p>
            <a:pPr lvl="1"/>
            <a:r>
              <a:rPr lang="en-US" altLang="zh-CN" dirty="0" smtClean="0"/>
              <a:t>Registry</a:t>
            </a:r>
          </a:p>
          <a:p>
            <a:pPr lvl="2"/>
            <a:r>
              <a:rPr lang="en-US" altLang="zh-CN" dirty="0" smtClean="0"/>
              <a:t>Things </a:t>
            </a:r>
            <a:r>
              <a:rPr lang="en-US" altLang="zh-CN" dirty="0" smtClean="0">
                <a:sym typeface="Wingdings" panose="05000000000000000000" pitchFamily="2" charset="2"/>
              </a:rPr>
              <a:t> Create</a:t>
            </a:r>
          </a:p>
          <a:p>
            <a:r>
              <a:rPr lang="en-US" altLang="zh-CN" dirty="0" smtClean="0"/>
              <a:t>2. Give a name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2917732"/>
            <a:ext cx="89630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0488" y="4567799"/>
            <a:ext cx="1325936" cy="6227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77747" y="2904569"/>
            <a:ext cx="1075765" cy="7530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7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Interact: Publish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Using Embedded </a:t>
            </a:r>
            <a:r>
              <a:rPr lang="en-US" altLang="zh-CN" b="1" dirty="0" smtClean="0"/>
              <a:t>MQTT Client</a:t>
            </a:r>
            <a:r>
              <a:rPr lang="en-US" altLang="zh-CN" dirty="0" smtClean="0"/>
              <a:t> to Test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Check the Things Shadow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7" y="1617279"/>
            <a:ext cx="8700807" cy="20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451413" y="1846734"/>
            <a:ext cx="3908611" cy="349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2096" y="4080548"/>
            <a:ext cx="4778186" cy="227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 flipH="1">
            <a:off x="6826624" y="2196356"/>
            <a:ext cx="847164" cy="3567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Interact: Subscribe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AF81-2836-1841-8C1D-2DCC72636AA7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FC0C-25CF-334A-B910-44A385CE0D1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14162"/>
            <a:ext cx="8604504" cy="26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360" y="3755026"/>
            <a:ext cx="6631642" cy="26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/>
          <p:cNvCxnSpPr/>
          <p:nvPr/>
        </p:nvCxnSpPr>
        <p:spPr>
          <a:xfrm>
            <a:off x="2402541" y="2345126"/>
            <a:ext cx="806824" cy="2710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99013" y="2178425"/>
            <a:ext cx="4347881" cy="349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4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191186</TotalTime>
  <Words>766</Words>
  <Application>Microsoft Macintosh PowerPoint</Application>
  <PresentationFormat>On-screen Show (4:3)</PresentationFormat>
  <Paragraphs>285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</vt:lpstr>
      <vt:lpstr>Courier New</vt:lpstr>
      <vt:lpstr>Gill Sans</vt:lpstr>
      <vt:lpstr>Rockwell</vt:lpstr>
      <vt:lpstr>Source Code Pro</vt:lpstr>
      <vt:lpstr>Wingdings</vt:lpstr>
      <vt:lpstr>宋体</vt:lpstr>
      <vt:lpstr>Arial</vt:lpstr>
      <vt:lpstr>Office Theme</vt:lpstr>
      <vt:lpstr> CSE 521S Course Projects -                        AWS IoT Tutorial</vt:lpstr>
      <vt:lpstr>Internet-of-Things</vt:lpstr>
      <vt:lpstr>Solution: AWS IoT</vt:lpstr>
      <vt:lpstr>Tutorial: Hello AWS IoT!</vt:lpstr>
      <vt:lpstr>Step 1: Create a Virtual "Thing”</vt:lpstr>
      <vt:lpstr>Get into AWS Manage Console</vt:lpstr>
      <vt:lpstr>Create a thing</vt:lpstr>
      <vt:lpstr>Basic Interact: Publish</vt:lpstr>
      <vt:lpstr>Basic Interact: Subscribe</vt:lpstr>
      <vt:lpstr>Step 2: Connect a Physical Device</vt:lpstr>
      <vt:lpstr>Create and get Certificates</vt:lpstr>
      <vt:lpstr>Create Policy and attach it to cert</vt:lpstr>
      <vt:lpstr>Connect your Device</vt:lpstr>
      <vt:lpstr>Some Notes</vt:lpstr>
      <vt:lpstr>Publish / Subscribe</vt:lpstr>
      <vt:lpstr>Step 3: Push Button and Publish</vt:lpstr>
      <vt:lpstr>Step 4: Subscribe and Lit up LED</vt:lpstr>
      <vt:lpstr>Step 5: Combine Them Together</vt:lpstr>
      <vt:lpstr>More Fancy: SNS services</vt:lpstr>
      <vt:lpstr>Amazon SNS</vt:lpstr>
      <vt:lpstr>Create a Rule in Amazon IoT</vt:lpstr>
      <vt:lpstr>Notification on SMS &amp; Email</vt:lpstr>
      <vt:lpstr>Recap: Hello AWS IoT!</vt:lpstr>
      <vt:lpstr>Recap: Amazon IoT Architecture</vt:lpstr>
      <vt:lpstr>Be Creative!</vt:lpstr>
      <vt:lpstr>One More Thing: Security</vt:lpstr>
      <vt:lpstr>What if… 50,000 AWS Bill!</vt:lpstr>
      <vt:lpstr>Pointers</vt:lpstr>
      <vt:lpstr>Project Requirements</vt:lpstr>
      <vt:lpstr>Example: Smart House Keeper</vt:lpstr>
      <vt:lpstr>Final Project</vt:lpstr>
    </vt:vector>
  </TitlesOfParts>
  <Company>wustl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eit</dc:creator>
  <cp:lastModifiedBy>Li, Haoran</cp:lastModifiedBy>
  <cp:revision>3235</cp:revision>
  <dcterms:created xsi:type="dcterms:W3CDTF">2013-08-14T23:08:37Z</dcterms:created>
  <dcterms:modified xsi:type="dcterms:W3CDTF">2017-01-19T21:36:26Z</dcterms:modified>
</cp:coreProperties>
</file>