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4B38D4-960D-4A6C-B58A-ACA95A4E6A21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C04857-D519-4D26-85D9-1BA8BE7B6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B7791-F253-4CCB-9A94-681F64D22B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4F38A3-81D8-4906-A8C7-84B9465FB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20BF9-6588-4A0C-A337-058A6697AB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38A3-81D8-4906-A8C7-84B9465FB4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D2F1-3C57-4D82-819B-87F956C45D6A}" type="datetimeFigureOut">
              <a:rPr lang="en-US" smtClean="0"/>
              <a:pPr/>
              <a:t>5/13/08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82F7-FAE4-4500-A4F9-F1BCE9988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wmf"/><Relationship Id="rId5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wmf"/><Relationship Id="rId5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of Decentralized Damage Localization in Wireless Sensor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Fei</a:t>
            </a:r>
            <a:r>
              <a:rPr lang="en-US" dirty="0" smtClean="0"/>
              <a:t> Sun</a:t>
            </a:r>
          </a:p>
          <a:p>
            <a:r>
              <a:rPr lang="en-US" dirty="0" smtClean="0"/>
              <a:t>Master Project</a:t>
            </a:r>
          </a:p>
          <a:p>
            <a:r>
              <a:rPr lang="en-US" dirty="0" smtClean="0"/>
              <a:t>Advisor:  Dr. </a:t>
            </a:r>
            <a:r>
              <a:rPr lang="en-US" dirty="0" err="1" smtClean="0"/>
              <a:t>Chenyang</a:t>
            </a:r>
            <a:r>
              <a:rPr lang="en-US" dirty="0" smtClean="0"/>
              <a:t> Lu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Intel Mote 2</a:t>
            </a:r>
          </a:p>
          <a:p>
            <a:pPr lvl="2"/>
            <a:r>
              <a:rPr lang="en-US" dirty="0" smtClean="0"/>
              <a:t>32-bit 416 MHz CPU</a:t>
            </a:r>
          </a:p>
          <a:p>
            <a:pPr lvl="2"/>
            <a:r>
              <a:rPr lang="en-US" dirty="0" smtClean="0"/>
              <a:t>32MB RAM</a:t>
            </a:r>
          </a:p>
          <a:p>
            <a:pPr lvl="1"/>
            <a:r>
              <a:rPr lang="en-US" dirty="0" smtClean="0"/>
              <a:t>Intel ITS400 Sensor Board</a:t>
            </a:r>
          </a:p>
          <a:p>
            <a:pPr lvl="2"/>
            <a:r>
              <a:rPr lang="en-US" dirty="0" smtClean="0"/>
              <a:t>LIS3L02DQ 3-Axis Accelerometer</a:t>
            </a:r>
            <a:endParaRPr lang="en-US" dirty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err="1" smtClean="0"/>
              <a:t>TinyOS</a:t>
            </a:r>
            <a:endParaRPr lang="en-US" dirty="0" smtClean="0"/>
          </a:p>
          <a:p>
            <a:pPr lvl="1"/>
            <a:r>
              <a:rPr lang="en-US" dirty="0" err="1" smtClean="0"/>
              <a:t>NesC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8" y="1392185"/>
            <a:ext cx="2347912" cy="18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8160" y="3886200"/>
            <a:ext cx="2261440" cy="176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53200" y="3200400"/>
            <a:ext cx="86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IMote2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715000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ITS400 Sensor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66800"/>
            <a:ext cx="4724400" cy="56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6002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Reliable data transmission done  through ARQ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Average on the power spectrums to reduce noise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Often times, the sensor board driver crashes and never returns a </a:t>
            </a:r>
            <a:r>
              <a:rPr lang="en-US" dirty="0" err="1" smtClean="0"/>
              <a:t>sampleDone</a:t>
            </a:r>
            <a:r>
              <a:rPr lang="en-US" dirty="0" smtClean="0"/>
              <a:t> event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Time out timer used to detect and bypass such scenario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Control Interface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0850" t="29344" r="22951" b="39656"/>
          <a:stretch>
            <a:fillRect/>
          </a:stretch>
        </p:blipFill>
        <p:spPr bwMode="auto">
          <a:xfrm>
            <a:off x="609600" y="1905000"/>
            <a:ext cx="77545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Beam Test</a:t>
            </a:r>
            <a:endParaRPr lang="en-US" dirty="0"/>
          </a:p>
        </p:txBody>
      </p:sp>
      <p:pic>
        <p:nvPicPr>
          <p:cNvPr id="7170" name="Picture 2" descr="BEAM"/>
          <p:cNvPicPr>
            <a:picLocks noChangeAspect="1" noChangeArrowheads="1"/>
          </p:cNvPicPr>
          <p:nvPr/>
        </p:nvPicPr>
        <p:blipFill>
          <a:blip r:embed="rId3"/>
          <a:srcRect l="25467" t="9647" r="28934" b="3059"/>
          <a:stretch>
            <a:fillRect/>
          </a:stretch>
        </p:blipFill>
        <p:spPr bwMode="auto">
          <a:xfrm>
            <a:off x="685800" y="1143000"/>
            <a:ext cx="4088543" cy="4419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595" y="1143000"/>
            <a:ext cx="335600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419600"/>
            <a:ext cx="20408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24600" y="5562600"/>
            <a:ext cx="222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beam structure</a:t>
            </a:r>
          </a:p>
          <a:p>
            <a:r>
              <a:rPr lang="en-US" dirty="0" smtClean="0"/>
              <a:t>in the Earthquake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Successful </a:t>
            </a:r>
            <a:r>
              <a:rPr lang="en-GB" dirty="0"/>
              <a:t>damage detection </a:t>
            </a:r>
            <a:r>
              <a:rPr lang="en-GB" dirty="0" smtClean="0"/>
              <a:t>and localization for </a:t>
            </a:r>
            <a:r>
              <a:rPr lang="en-GB" b="1" dirty="0"/>
              <a:t>all</a:t>
            </a:r>
            <a:r>
              <a:rPr lang="en-GB" dirty="0"/>
              <a:t> damage </a:t>
            </a:r>
            <a:r>
              <a:rPr lang="en-GB" dirty="0" smtClean="0"/>
              <a:t>scenarios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/>
              <a:t>correlation measurements </a:t>
            </a:r>
            <a:r>
              <a:rPr lang="en-GB" dirty="0" smtClean="0"/>
              <a:t>&gt;90</a:t>
            </a:r>
            <a:r>
              <a:rPr lang="en-GB" dirty="0"/>
              <a:t>% at the damaged </a:t>
            </a:r>
            <a:r>
              <a:rPr lang="en-GB" dirty="0" smtClean="0"/>
              <a:t>positions</a:t>
            </a:r>
            <a:endParaRPr lang="en-US" dirty="0"/>
          </a:p>
        </p:txBody>
      </p:sp>
      <p:pic>
        <p:nvPicPr>
          <p:cNvPr id="8195" name="Picture 3" descr="D5"/>
          <p:cNvPicPr>
            <a:picLocks noChangeAspect="1" noChangeArrowheads="1"/>
          </p:cNvPicPr>
          <p:nvPr/>
        </p:nvPicPr>
        <p:blipFill>
          <a:blip r:embed="rId3"/>
          <a:srcRect l="9482" t="1302" r="8354" b="4916"/>
          <a:stretch>
            <a:fillRect/>
          </a:stretch>
        </p:blipFill>
        <p:spPr bwMode="auto">
          <a:xfrm>
            <a:off x="457200" y="4021785"/>
            <a:ext cx="2823340" cy="1905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6" descr="D10"/>
          <p:cNvPicPr>
            <a:picLocks noChangeAspect="1" noChangeArrowheads="1"/>
          </p:cNvPicPr>
          <p:nvPr/>
        </p:nvPicPr>
        <p:blipFill>
          <a:blip r:embed="rId4"/>
          <a:srcRect l="9482" t="2313" r="8354" b="3903"/>
          <a:stretch>
            <a:fillRect/>
          </a:stretch>
        </p:blipFill>
        <p:spPr bwMode="auto">
          <a:xfrm>
            <a:off x="3352800" y="4021786"/>
            <a:ext cx="2717017" cy="1905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Picture 9" descr="D14"/>
          <p:cNvPicPr>
            <a:picLocks noChangeAspect="1" noChangeArrowheads="1"/>
          </p:cNvPicPr>
          <p:nvPr/>
        </p:nvPicPr>
        <p:blipFill>
          <a:blip r:embed="rId5"/>
          <a:srcRect l="9482" t="1590" r="8354" b="4193"/>
          <a:stretch>
            <a:fillRect/>
          </a:stretch>
        </p:blipFill>
        <p:spPr bwMode="auto">
          <a:xfrm>
            <a:off x="6172200" y="4021785"/>
            <a:ext cx="2590800" cy="192181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594360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Location #5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5943600"/>
            <a:ext cx="220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Location #10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5943600"/>
            <a:ext cx="220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Location #14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Truss Test</a:t>
            </a:r>
            <a:endParaRPr lang="en-US" dirty="0"/>
          </a:p>
        </p:txBody>
      </p:sp>
      <p:pic>
        <p:nvPicPr>
          <p:cNvPr id="9218" name="Picture 2" descr="IMG_0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3117850" cy="23383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3" descr="TRUSSEXP_SET_UP"/>
          <p:cNvPicPr>
            <a:picLocks noChangeAspect="1" noChangeArrowheads="1"/>
          </p:cNvPicPr>
          <p:nvPr/>
        </p:nvPicPr>
        <p:blipFill>
          <a:blip r:embed="rId4"/>
          <a:srcRect l="5099" t="26534" r="4800" b="26534"/>
          <a:stretch>
            <a:fillRect/>
          </a:stretch>
        </p:blipFill>
        <p:spPr bwMode="auto">
          <a:xfrm>
            <a:off x="2362200" y="3429000"/>
            <a:ext cx="6470462" cy="2514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1676400"/>
            <a:ext cx="27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truss structure at UIUC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Successful damage detection and localization for </a:t>
            </a:r>
            <a:r>
              <a:rPr lang="en-GB" b="1" dirty="0" smtClean="0"/>
              <a:t>all</a:t>
            </a:r>
            <a:r>
              <a:rPr lang="en-GB" dirty="0" smtClean="0"/>
              <a:t> damage scenarios</a:t>
            </a:r>
          </a:p>
          <a:p>
            <a:pPr lvl="1"/>
            <a:r>
              <a:rPr lang="en-GB" dirty="0" smtClean="0"/>
              <a:t>With correlation measurements &gt;85% at the damaged positions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DLAC_TRUSS_RESULTS"/>
          <p:cNvPicPr>
            <a:picLocks noChangeAspect="1" noChangeArrowheads="1"/>
          </p:cNvPicPr>
          <p:nvPr/>
        </p:nvPicPr>
        <p:blipFill>
          <a:blip r:embed="rId3"/>
          <a:srcRect l="9482" r="6007" b="2458"/>
          <a:stretch>
            <a:fillRect/>
          </a:stretch>
        </p:blipFill>
        <p:spPr bwMode="auto">
          <a:xfrm>
            <a:off x="4114800" y="3124200"/>
            <a:ext cx="4362450" cy="31115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624840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Location #3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Implementation of a SHM damage detection and localization technique on WSNs</a:t>
            </a:r>
          </a:p>
          <a:p>
            <a:pPr lvl="1"/>
            <a:r>
              <a:rPr lang="en-US" dirty="0" smtClean="0"/>
              <a:t>correlation-based and decentralized</a:t>
            </a:r>
            <a:endParaRPr lang="en-US" dirty="0"/>
          </a:p>
          <a:p>
            <a:r>
              <a:rPr lang="en-US" dirty="0" smtClean="0"/>
              <a:t>Successful damage localization for two sets of experiments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Debug sensor failure</a:t>
            </a:r>
          </a:p>
          <a:p>
            <a:pPr lvl="1"/>
            <a:r>
              <a:rPr lang="en-US" dirty="0" smtClean="0"/>
              <a:t>Power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Chenyang</a:t>
            </a:r>
            <a:r>
              <a:rPr lang="en-US" dirty="0" smtClean="0"/>
              <a:t> Lu</a:t>
            </a:r>
          </a:p>
          <a:p>
            <a:r>
              <a:rPr lang="en-US" dirty="0" smtClean="0"/>
              <a:t>Dr. Shirley Dyke</a:t>
            </a:r>
          </a:p>
          <a:p>
            <a:r>
              <a:rPr lang="en-US" dirty="0" smtClean="0"/>
              <a:t>Nestor Castaneda</a:t>
            </a:r>
          </a:p>
          <a:p>
            <a:r>
              <a:rPr lang="en-US" dirty="0" smtClean="0"/>
              <a:t>WUSTL WSN Group</a:t>
            </a:r>
          </a:p>
          <a:p>
            <a:r>
              <a:rPr lang="en-US" dirty="0" smtClean="0"/>
              <a:t>WUSTL Earthquake Lab</a:t>
            </a:r>
          </a:p>
          <a:p>
            <a:r>
              <a:rPr lang="en-US" dirty="0" smtClean="0"/>
              <a:t>Dr. Tomonori </a:t>
            </a:r>
            <a:r>
              <a:rPr lang="en-US" dirty="0" err="1"/>
              <a:t>Nagayama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</a:t>
            </a:r>
            <a:r>
              <a:rPr lang="en-US" dirty="0" smtClean="0"/>
              <a:t>Sensor Network</a:t>
            </a:r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ph idx="1"/>
          </p:nvPr>
        </p:nvGraphicFramePr>
        <p:xfrm>
          <a:off x="5651500" y="2120900"/>
          <a:ext cx="2338388" cy="1377950"/>
        </p:xfrm>
        <a:graphic>
          <a:graphicData uri="http://schemas.openxmlformats.org/presentationml/2006/ole">
            <p:oleObj spid="_x0000_s1026" name="Image" r:id="rId4" imgW="13473016" imgH="8253968" progId="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248400" y="335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Tmote Sky</a:t>
            </a:r>
          </a:p>
        </p:txBody>
      </p:sp>
      <p:pic>
        <p:nvPicPr>
          <p:cNvPr id="5125" name="Picture 5" descr="MICA-Fami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752600"/>
            <a:ext cx="1905000" cy="155257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Mica2 &amp; Mica2dot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962400"/>
            <a:ext cx="1905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962400"/>
            <a:ext cx="17049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324600" y="55626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Intel iMote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56388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NMRC 25mm cube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52400" y="38100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419600" y="1828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352800" y="2362200"/>
            <a:ext cx="21336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Verdana" pitchFamily="-80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810000" y="3733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Stargate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657600" y="57150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cs typeface="Arial" charset="0"/>
              </a:rPr>
              <a:t>Smart Dust</a:t>
            </a: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343400"/>
            <a:ext cx="9271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 descr="Stargat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2514600"/>
            <a:ext cx="1628775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Health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Civil Engineering technique used to determine the condition of structures</a:t>
            </a:r>
          </a:p>
          <a:p>
            <a:pPr lvl="1"/>
            <a:r>
              <a:rPr lang="en-US" dirty="0" smtClean="0"/>
              <a:t>e. g. buildings, bridges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 and localize damage using vibration sensors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Wired sensor deployment is expensive</a:t>
            </a:r>
          </a:p>
          <a:p>
            <a:endParaRPr lang="en-US" dirty="0" smtClean="0"/>
          </a:p>
          <a:p>
            <a:r>
              <a:rPr lang="en-US" dirty="0" smtClean="0"/>
              <a:t>Wireless deployments can be:</a:t>
            </a:r>
          </a:p>
          <a:p>
            <a:pPr lvl="1"/>
            <a:r>
              <a:rPr lang="en-US" dirty="0" smtClean="0"/>
              <a:t>Cost efficient</a:t>
            </a:r>
          </a:p>
          <a:p>
            <a:pPr lvl="1"/>
            <a:r>
              <a:rPr lang="en-US" dirty="0" smtClean="0"/>
              <a:t>Higher density</a:t>
            </a:r>
          </a:p>
          <a:p>
            <a:pPr lvl="1"/>
            <a:r>
              <a:rPr lang="en-US" dirty="0" smtClean="0"/>
              <a:t>More flexible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- Golden Gate Bridge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1752600"/>
            <a:ext cx="783904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14800"/>
            <a:ext cx="2895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5867400"/>
            <a:ext cx="26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GGB project by UC Berkley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- SHIMMER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3733800" cy="20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4586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95400"/>
            <a:ext cx="3473974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6324600"/>
            <a:ext cx="462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SHIMER project by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Los </a:t>
            </a:r>
            <a:r>
              <a:rPr lang="en-US" dirty="0" smtClean="0"/>
              <a:t>Alamos National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</a:t>
            </a:r>
            <a:r>
              <a:rPr lang="en-US" b="1" dirty="0" smtClean="0"/>
              <a:t>localization</a:t>
            </a:r>
            <a:r>
              <a:rPr lang="en-US" dirty="0" smtClean="0"/>
              <a:t> in addition to detection</a:t>
            </a:r>
          </a:p>
          <a:p>
            <a:endParaRPr lang="en-US" dirty="0" smtClean="0"/>
          </a:p>
          <a:p>
            <a:r>
              <a:rPr lang="en-US" dirty="0" smtClean="0"/>
              <a:t>Limited Resource on WSN node</a:t>
            </a:r>
          </a:p>
          <a:p>
            <a:pPr lvl="1"/>
            <a:r>
              <a:rPr lang="en-US" dirty="0" smtClean="0"/>
              <a:t>Limited memory </a:t>
            </a:r>
          </a:p>
          <a:p>
            <a:pPr lvl="1"/>
            <a:r>
              <a:rPr lang="en-US" dirty="0" smtClean="0"/>
              <a:t>Limited transmission bandwidth</a:t>
            </a:r>
          </a:p>
          <a:p>
            <a:pPr lvl="1"/>
            <a:r>
              <a:rPr lang="en-US" dirty="0" smtClean="0"/>
              <a:t>Limited power supply</a:t>
            </a:r>
          </a:p>
          <a:p>
            <a:endParaRPr lang="en-US" dirty="0"/>
          </a:p>
          <a:p>
            <a:r>
              <a:rPr lang="en-US" dirty="0" smtClean="0"/>
              <a:t>Unreliable wireless connectivity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29400" y="3505200"/>
            <a:ext cx="685800" cy="2362200"/>
            <a:chOff x="6629400" y="2362200"/>
            <a:chExt cx="685800" cy="2362200"/>
          </a:xfrm>
        </p:grpSpPr>
        <p:sp>
          <p:nvSpPr>
            <p:cNvPr id="4" name="Left Arrow 3"/>
            <p:cNvSpPr/>
            <p:nvPr/>
          </p:nvSpPr>
          <p:spPr>
            <a:xfrm>
              <a:off x="6629400" y="2362200"/>
              <a:ext cx="685800" cy="1524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6629400" y="2895600"/>
              <a:ext cx="685800" cy="1524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>
              <a:off x="6629400" y="4572000"/>
              <a:ext cx="685800" cy="1524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DLAC Algorithm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76600" y="144780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FFT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48100" y="220980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287655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Power Spectrum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848100" y="363855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430530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Curve Fitting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573405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DLAC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48100" y="506730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295400" y="16764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1371600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 Data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295400" y="60198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5715000"/>
            <a:ext cx="15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Healthy Model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5715000"/>
            <a:ext cx="180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Location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1371600" cy="96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743200"/>
            <a:ext cx="1285875" cy="10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191000"/>
            <a:ext cx="1310826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6237" y="5638800"/>
            <a:ext cx="129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/>
        </p:nvSpPr>
        <p:spPr>
          <a:xfrm>
            <a:off x="5943600" y="6019800"/>
            <a:ext cx="1828800" cy="228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76600" y="1447800"/>
            <a:ext cx="2667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FFT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48100" y="220980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2876550"/>
            <a:ext cx="26670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Power Spectrum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848100" y="363855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76600" y="4305300"/>
            <a:ext cx="2667000" cy="762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Curve Fitting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600" y="5734050"/>
            <a:ext cx="26670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DLAC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48100" y="5067300"/>
            <a:ext cx="14287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295400" y="16764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1066800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2048 Samples @560Hz</a:t>
            </a:r>
          </a:p>
          <a:p>
            <a:pPr algn="ctr"/>
            <a:r>
              <a:rPr lang="en-US" dirty="0" smtClean="0"/>
              <a:t>(4KB Data)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295400" y="6019800"/>
            <a:ext cx="198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5715000"/>
            <a:ext cx="15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Healthy Model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943600" y="6019800"/>
            <a:ext cx="1981200" cy="228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43600" y="5715000"/>
            <a:ext cx="192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Damaged Location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209800"/>
            <a:ext cx="353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2048 Samples in Frequency Domain</a:t>
            </a:r>
          </a:p>
          <a:p>
            <a:pPr algn="ctr"/>
            <a:r>
              <a:rPr lang="en-US" dirty="0" smtClean="0"/>
              <a:t>(8KB Data)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3657600"/>
            <a:ext cx="273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1024 Frequency Spectrums</a:t>
            </a:r>
          </a:p>
          <a:p>
            <a:pPr algn="ctr"/>
            <a:r>
              <a:rPr lang="en-US" dirty="0" smtClean="0"/>
              <a:t>(2KB Data)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5105400"/>
            <a:ext cx="2237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Natural Frequencies</a:t>
            </a:r>
          </a:p>
          <a:p>
            <a:pPr algn="ctr"/>
            <a:r>
              <a:rPr lang="en-US" dirty="0" smtClean="0"/>
              <a:t>(10Bytes Data)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8600" y="2514600"/>
            <a:ext cx="3549337" cy="3048000"/>
            <a:chOff x="457200" y="2362200"/>
            <a:chExt cx="3549337" cy="3048000"/>
          </a:xfrm>
        </p:grpSpPr>
        <p:sp>
          <p:nvSpPr>
            <p:cNvPr id="29" name="Rounded Rectangle 28"/>
            <p:cNvSpPr/>
            <p:nvPr/>
          </p:nvSpPr>
          <p:spPr>
            <a:xfrm>
              <a:off x="457200" y="2362200"/>
              <a:ext cx="2209800" cy="3048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5800" y="2667000"/>
              <a:ext cx="1752600" cy="76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Coefficient Extraction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5800" y="4267200"/>
              <a:ext cx="17526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Equation Solving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838200" y="3429000"/>
              <a:ext cx="142875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3429000"/>
              <a:ext cx="2101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5x5 = 25 coefficients</a:t>
              </a:r>
            </a:p>
            <a:p>
              <a:pPr algn="ctr"/>
              <a:r>
                <a:rPr lang="en-US" dirty="0" smtClean="0"/>
                <a:t>(50 Bytes Data)</a:t>
              </a:r>
              <a:endParaRPr lang="en-US" dirty="0"/>
            </a:p>
          </p:txBody>
        </p:sp>
      </p:grpSp>
      <p:cxnSp>
        <p:nvCxnSpPr>
          <p:cNvPr id="36" name="Straight Connector 35"/>
          <p:cNvCxnSpPr/>
          <p:nvPr/>
        </p:nvCxnSpPr>
        <p:spPr>
          <a:xfrm rot="16200000" flipH="1">
            <a:off x="2133600" y="3048000"/>
            <a:ext cx="1524000" cy="91440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209800" y="5105400"/>
            <a:ext cx="1219200" cy="457200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1219200"/>
            <a:ext cx="762000" cy="228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5200" y="1219200"/>
            <a:ext cx="147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Processing on motes</a:t>
            </a:r>
            <a:endParaRPr lang="en-US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6553200" y="1524000"/>
            <a:ext cx="762000" cy="228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0"/>
            <a:ext cx="1243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Processing on PC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431</Words>
  <Application>Microsoft Office PowerPoint</Application>
  <PresentationFormat>On-screen Show (4:3)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</vt:lpstr>
      <vt:lpstr>Implementation of Decentralized Damage Localization in Wireless Sensor Networks</vt:lpstr>
      <vt:lpstr>Wireless Sensor Network</vt:lpstr>
      <vt:lpstr>Structural Health Monitoring</vt:lpstr>
      <vt:lpstr>Motivation and Challenges</vt:lpstr>
      <vt:lpstr>Related Work - Golden Gate Bridge</vt:lpstr>
      <vt:lpstr>Related Work - SHIMMER</vt:lpstr>
      <vt:lpstr>Problem Description</vt:lpstr>
      <vt:lpstr>DLAC Algorithm</vt:lpstr>
      <vt:lpstr>System Design</vt:lpstr>
      <vt:lpstr>Implementation</vt:lpstr>
      <vt:lpstr>Software Architecture</vt:lpstr>
      <vt:lpstr>User Control Interface</vt:lpstr>
      <vt:lpstr>The Beam Test</vt:lpstr>
      <vt:lpstr>Beam Results</vt:lpstr>
      <vt:lpstr>The Truss Test</vt:lpstr>
      <vt:lpstr>Truss Results</vt:lpstr>
      <vt:lpstr>Conclusion</vt:lpstr>
      <vt:lpstr>Appreciation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 Localized Damage Localization Technique in Wireless Sensor Networks</dc:title>
  <dc:creator>beadkini</dc:creator>
  <cp:lastModifiedBy>Chien-Liang Fok</cp:lastModifiedBy>
  <cp:revision>41</cp:revision>
  <cp:lastPrinted>2008-05-13T17:30:49Z</cp:lastPrinted>
  <dcterms:created xsi:type="dcterms:W3CDTF">2008-05-13T16:54:20Z</dcterms:created>
  <dcterms:modified xsi:type="dcterms:W3CDTF">2008-05-13T17:31:00Z</dcterms:modified>
</cp:coreProperties>
</file>